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63" r:id="rId3"/>
    <p:sldId id="273" r:id="rId4"/>
    <p:sldId id="282" r:id="rId5"/>
    <p:sldId id="276" r:id="rId6"/>
    <p:sldId id="396" r:id="rId7"/>
    <p:sldId id="294" r:id="rId8"/>
    <p:sldId id="295" r:id="rId9"/>
    <p:sldId id="397" r:id="rId10"/>
    <p:sldId id="398" r:id="rId11"/>
    <p:sldId id="399" r:id="rId12"/>
    <p:sldId id="281" r:id="rId13"/>
    <p:sldId id="300" r:id="rId14"/>
    <p:sldId id="286" r:id="rId15"/>
    <p:sldId id="285" r:id="rId16"/>
    <p:sldId id="287" r:id="rId17"/>
    <p:sldId id="288" r:id="rId18"/>
    <p:sldId id="289" r:id="rId19"/>
    <p:sldId id="290" r:id="rId20"/>
    <p:sldId id="364" r:id="rId21"/>
    <p:sldId id="366" r:id="rId22"/>
    <p:sldId id="367" r:id="rId23"/>
    <p:sldId id="368" r:id="rId24"/>
    <p:sldId id="369" r:id="rId25"/>
    <p:sldId id="370" r:id="rId26"/>
    <p:sldId id="371" r:id="rId27"/>
    <p:sldId id="372" r:id="rId28"/>
    <p:sldId id="376" r:id="rId29"/>
    <p:sldId id="377" r:id="rId30"/>
    <p:sldId id="378" r:id="rId31"/>
    <p:sldId id="379" r:id="rId32"/>
    <p:sldId id="380" r:id="rId33"/>
    <p:sldId id="381" r:id="rId34"/>
    <p:sldId id="373" r:id="rId35"/>
    <p:sldId id="374" r:id="rId36"/>
    <p:sldId id="375" r:id="rId37"/>
    <p:sldId id="293" r:id="rId38"/>
    <p:sldId id="298" r:id="rId39"/>
    <p:sldId id="297" r:id="rId40"/>
    <p:sldId id="277" r:id="rId41"/>
    <p:sldId id="383" r:id="rId42"/>
    <p:sldId id="311" r:id="rId43"/>
    <p:sldId id="312" r:id="rId44"/>
    <p:sldId id="321" r:id="rId45"/>
    <p:sldId id="313" r:id="rId46"/>
    <p:sldId id="314" r:id="rId47"/>
    <p:sldId id="315" r:id="rId48"/>
    <p:sldId id="316" r:id="rId49"/>
    <p:sldId id="324" r:id="rId50"/>
    <p:sldId id="317" r:id="rId51"/>
    <p:sldId id="318" r:id="rId52"/>
    <p:sldId id="319" r:id="rId53"/>
    <p:sldId id="320" r:id="rId54"/>
    <p:sldId id="322" r:id="rId55"/>
    <p:sldId id="325" r:id="rId56"/>
    <p:sldId id="395" r:id="rId57"/>
    <p:sldId id="326" r:id="rId58"/>
    <p:sldId id="327" r:id="rId59"/>
    <p:sldId id="328" r:id="rId60"/>
    <p:sldId id="329" r:id="rId61"/>
    <p:sldId id="330" r:id="rId62"/>
    <p:sldId id="332" r:id="rId63"/>
    <p:sldId id="392" r:id="rId64"/>
    <p:sldId id="331" r:id="rId65"/>
    <p:sldId id="334" r:id="rId66"/>
    <p:sldId id="335" r:id="rId67"/>
    <p:sldId id="336" r:id="rId68"/>
    <p:sldId id="337" r:id="rId69"/>
    <p:sldId id="338" r:id="rId70"/>
    <p:sldId id="339" r:id="rId71"/>
    <p:sldId id="350" r:id="rId72"/>
    <p:sldId id="340" r:id="rId73"/>
    <p:sldId id="351" r:id="rId74"/>
    <p:sldId id="352" r:id="rId75"/>
    <p:sldId id="354" r:id="rId76"/>
    <p:sldId id="360" r:id="rId77"/>
    <p:sldId id="361" r:id="rId78"/>
    <p:sldId id="362" r:id="rId79"/>
    <p:sldId id="384" r:id="rId80"/>
    <p:sldId id="385" r:id="rId81"/>
    <p:sldId id="386" r:id="rId82"/>
    <p:sldId id="387" r:id="rId83"/>
    <p:sldId id="388" r:id="rId84"/>
    <p:sldId id="389" r:id="rId85"/>
    <p:sldId id="390" r:id="rId86"/>
    <p:sldId id="391" r:id="rId87"/>
    <p:sldId id="394" r:id="rId88"/>
    <p:sldId id="39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89766" autoAdjust="0"/>
  </p:normalViewPr>
  <p:slideViewPr>
    <p:cSldViewPr snapToGrid="0">
      <p:cViewPr varScale="1">
        <p:scale>
          <a:sx n="104" d="100"/>
          <a:sy n="104" d="100"/>
        </p:scale>
        <p:origin x="1428" y="114"/>
      </p:cViewPr>
      <p:guideLst/>
    </p:cSldViewPr>
  </p:slideViewPr>
  <p:outlineViewPr>
    <p:cViewPr>
      <p:scale>
        <a:sx n="33" d="100"/>
        <a:sy n="33" d="100"/>
      </p:scale>
      <p:origin x="0" y="-43066"/>
    </p:cViewPr>
  </p:outlineViewPr>
  <p:notesTextViewPr>
    <p:cViewPr>
      <p:scale>
        <a:sx n="1" d="1"/>
        <a:sy n="1" d="1"/>
      </p:scale>
      <p:origin x="0" y="0"/>
    </p:cViewPr>
  </p:notesTextViewPr>
  <p:sorterViewPr>
    <p:cViewPr>
      <p:scale>
        <a:sx n="100" d="100"/>
        <a:sy n="100" d="100"/>
      </p:scale>
      <p:origin x="0" y="-2567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5EC89-3E29-490E-9574-5F6EC3250F70}" type="datetimeFigureOut">
              <a:rPr lang="en-US" smtClean="0"/>
              <a:t>8/26/2023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A56F7-6B35-4CDE-AB1B-642340263794}" type="slidenum">
              <a:rPr lang="en-US" smtClean="0"/>
              <a:t>‹#›</a:t>
            </a:fld>
            <a:endParaRPr lang="en-US"/>
          </a:p>
        </p:txBody>
      </p:sp>
    </p:spTree>
    <p:extLst>
      <p:ext uri="{BB962C8B-B14F-4D97-AF65-F5344CB8AC3E}">
        <p14:creationId xmlns:p14="http://schemas.microsoft.com/office/powerpoint/2010/main" val="614458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Indexes tables are stored locally, which means an index table on node X will have an index created only for the rows that exist on node X. This means, every search that includes an indexed</a:t>
            </a:r>
          </a:p>
          <a:p>
            <a:r>
              <a:rPr lang="en-US" sz="1200" b="0" i="0" u="none" strike="noStrike" kern="1200" baseline="0" dirty="0">
                <a:solidFill>
                  <a:schemeClr val="tx1"/>
                </a:solidFill>
                <a:latin typeface="+mn-lt"/>
                <a:ea typeface="+mn-ea"/>
                <a:cs typeface="+mn-cs"/>
              </a:rPr>
              <a:t>column makes a query on the index table on all the nodes</a:t>
            </a:r>
            <a:endParaRPr lang="en-US" dirty="0"/>
          </a:p>
        </p:txBody>
      </p:sp>
      <p:sp>
        <p:nvSpPr>
          <p:cNvPr id="4" name="Slide Number Placeholder 3"/>
          <p:cNvSpPr>
            <a:spLocks noGrp="1"/>
          </p:cNvSpPr>
          <p:nvPr>
            <p:ph type="sldNum" sz="quarter" idx="10"/>
          </p:nvPr>
        </p:nvSpPr>
        <p:spPr/>
        <p:txBody>
          <a:bodyPr/>
          <a:lstStyle/>
          <a:p>
            <a:fld id="{841A56F7-6B35-4CDE-AB1B-642340263794}" type="slidenum">
              <a:rPr lang="en-US" smtClean="0"/>
              <a:t>29</a:t>
            </a:fld>
            <a:endParaRPr lang="en-US"/>
          </a:p>
        </p:txBody>
      </p:sp>
    </p:spTree>
    <p:extLst>
      <p:ext uri="{BB962C8B-B14F-4D97-AF65-F5344CB8AC3E}">
        <p14:creationId xmlns:p14="http://schemas.microsoft.com/office/powerpoint/2010/main" val="228852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bloom_filter_fp_chance</a:t>
            </a:r>
            <a:r>
              <a:rPr lang="en-US" b="1" dirty="0"/>
              <a:t> </a:t>
            </a:r>
            <a:r>
              <a:rPr lang="en-US" dirty="0"/>
              <a:t>: </a:t>
            </a:r>
            <a:r>
              <a:rPr lang="en-US" sz="1200" b="0" i="0" u="none" strike="noStrike" kern="1200" baseline="0" dirty="0">
                <a:solidFill>
                  <a:schemeClr val="tx1"/>
                </a:solidFill>
                <a:latin typeface="+mn-lt"/>
                <a:ea typeface="+mn-ea"/>
                <a:cs typeface="+mn-cs"/>
              </a:rPr>
              <a:t>You can configure the probability of getting the false positive result by setting </a:t>
            </a:r>
            <a:r>
              <a:rPr lang="en-US" sz="1200" b="0" i="0" u="none" strike="noStrike" kern="1200" baseline="0" dirty="0" err="1">
                <a:solidFill>
                  <a:schemeClr val="tx1"/>
                </a:solidFill>
                <a:latin typeface="+mn-lt"/>
                <a:ea typeface="+mn-ea"/>
                <a:cs typeface="+mn-cs"/>
              </a:rPr>
              <a:t>bloom_filter_fp_chance</a:t>
            </a:r>
            <a:r>
              <a:rPr lang="en-US" sz="1200" b="0" i="0" u="none" strike="noStrike" kern="1200" baseline="0" dirty="0">
                <a:solidFill>
                  <a:schemeClr val="tx1"/>
                </a:solidFill>
                <a:latin typeface="+mn-lt"/>
                <a:ea typeface="+mn-ea"/>
                <a:cs typeface="+mn-cs"/>
              </a:rPr>
              <a:t>. The tradeoff is that the lower the value of </a:t>
            </a:r>
            <a:r>
              <a:rPr lang="en-US" sz="1200" b="0" i="0" u="none" strike="noStrike" kern="1200" baseline="0" dirty="0" err="1">
                <a:solidFill>
                  <a:schemeClr val="tx1"/>
                </a:solidFill>
                <a:latin typeface="+mn-lt"/>
                <a:ea typeface="+mn-ea"/>
                <a:cs typeface="+mn-cs"/>
              </a:rPr>
              <a:t>falsepositive</a:t>
            </a:r>
            <a:r>
              <a:rPr lang="en-US" sz="1200" b="0" i="0" u="none" strike="noStrike" kern="1200" baseline="0" dirty="0">
                <a:solidFill>
                  <a:schemeClr val="tx1"/>
                </a:solidFill>
                <a:latin typeface="+mn-lt"/>
                <a:ea typeface="+mn-ea"/>
                <a:cs typeface="+mn-cs"/>
              </a:rPr>
              <a:t> probability,  the higher the amount of memory the bloom filter will consume. So, you can set </a:t>
            </a:r>
            <a:r>
              <a:rPr lang="en-US" sz="1200" b="0" i="0" u="none" strike="noStrike" kern="1200" baseline="0" dirty="0" err="1">
                <a:solidFill>
                  <a:schemeClr val="tx1"/>
                </a:solidFill>
                <a:latin typeface="+mn-lt"/>
                <a:ea typeface="+mn-ea"/>
                <a:cs typeface="+mn-cs"/>
              </a:rPr>
              <a:t>bloom_filter_fp_chance</a:t>
            </a:r>
            <a:r>
              <a:rPr lang="en-US" sz="1200" b="0" i="0" u="none" strike="noStrike" kern="1200" baseline="0" dirty="0">
                <a:solidFill>
                  <a:schemeClr val="tx1"/>
                </a:solidFill>
                <a:latin typeface="+mn-lt"/>
                <a:ea typeface="+mn-ea"/>
                <a:cs typeface="+mn-cs"/>
              </a:rPr>
              <a:t> to 0 for no false positive result, which will result in the largest bloom filter array for the table. On the other hand, you can set it to 1, to say you want all false positive results, basically disabling the bloom filter. In practice, you would not want any of those extreme cases. The recommended and default value is 0.01 (if you choose </a:t>
            </a:r>
            <a:r>
              <a:rPr lang="en-US" sz="1200" b="0" i="0" u="none" strike="noStrike" kern="1200" baseline="0" dirty="0" err="1">
                <a:solidFill>
                  <a:schemeClr val="tx1"/>
                </a:solidFill>
                <a:latin typeface="+mn-lt"/>
                <a:ea typeface="+mn-ea"/>
                <a:cs typeface="+mn-cs"/>
              </a:rPr>
              <a:t>LeveledCompactionStrategy</a:t>
            </a:r>
            <a:r>
              <a:rPr lang="en-US" sz="1200" b="0" i="0" u="none" strike="noStrike" kern="1200" baseline="0" dirty="0">
                <a:solidFill>
                  <a:schemeClr val="tx1"/>
                </a:solidFill>
                <a:latin typeface="+mn-lt"/>
                <a:ea typeface="+mn-ea"/>
                <a:cs typeface="+mn-cs"/>
              </a:rPr>
              <a:t>, the default value get set to 0.1). Ideally, you wouldn’t touch this configuration unless you are really concerned about 10 percent reads that might be hitting the disk.</a:t>
            </a:r>
          </a:p>
          <a:p>
            <a:r>
              <a:rPr lang="en-US" sz="1200" b="1" i="0" u="none" strike="noStrike" kern="1200" baseline="0" dirty="0">
                <a:solidFill>
                  <a:schemeClr val="tx1"/>
                </a:solidFill>
                <a:latin typeface="+mn-lt"/>
                <a:ea typeface="+mn-ea"/>
                <a:cs typeface="+mn-cs"/>
              </a:rPr>
              <a:t>Compression:</a:t>
            </a:r>
            <a:r>
              <a:rPr lang="en-US" sz="1200" b="0" i="0" u="none" strike="noStrike" kern="1200" baseline="0" dirty="0">
                <a:solidFill>
                  <a:schemeClr val="tx1"/>
                </a:solidFill>
                <a:latin typeface="+mn-lt"/>
                <a:ea typeface="+mn-ea"/>
                <a:cs typeface="+mn-cs"/>
              </a:rPr>
              <a:t> There are three compression algorithms available in Cassandra out of the box, LZ4Compressor, </a:t>
            </a:r>
            <a:r>
              <a:rPr lang="en-US" sz="1200" b="0" i="0" u="none" strike="noStrike" kern="1200" baseline="0" dirty="0" err="1">
                <a:solidFill>
                  <a:schemeClr val="tx1"/>
                </a:solidFill>
                <a:latin typeface="+mn-lt"/>
                <a:ea typeface="+mn-ea"/>
                <a:cs typeface="+mn-cs"/>
              </a:rPr>
              <a:t>SnappyCompressor</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DeflateCompressor</a:t>
            </a:r>
            <a:r>
              <a:rPr lang="en-US" sz="1200" b="0" i="0" u="none" strike="noStrike" kern="1200" baseline="0" dirty="0">
                <a:solidFill>
                  <a:schemeClr val="tx1"/>
                </a:solidFill>
                <a:latin typeface="+mn-lt"/>
                <a:ea typeface="+mn-ea"/>
                <a:cs typeface="+mn-cs"/>
              </a:rPr>
              <a:t>, in the decreasing order of read performance and increasing order disk space saving. So, why would one want a degraded performance for disk space? Consider a case where you have a table just for archival purposes.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time_to_live</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You have seen previously in this chapter that you can set TTL for individual row or cell, but there may be cases where you want all the rows to be deleted after some time. For  example, if you have a table that is used to aggregate data for the last 24 hours, you may just want to keep the data for the last 24 hours or may be a little bit longer. You can do this by specifying </a:t>
            </a:r>
            <a:r>
              <a:rPr lang="en-US" sz="1200" b="0" i="0" u="none" strike="noStrike" kern="1200" baseline="0" dirty="0" err="1">
                <a:solidFill>
                  <a:schemeClr val="tx1"/>
                </a:solidFill>
                <a:latin typeface="+mn-lt"/>
                <a:ea typeface="+mn-ea"/>
                <a:cs typeface="+mn-cs"/>
              </a:rPr>
              <a:t>default_time_to_live</a:t>
            </a:r>
            <a:r>
              <a:rPr lang="en-US" sz="1200" b="0" i="0" u="none" strike="noStrike" kern="1200" baseline="0" dirty="0">
                <a:solidFill>
                  <a:schemeClr val="tx1"/>
                </a:solidFill>
                <a:latin typeface="+mn-lt"/>
                <a:ea typeface="+mn-ea"/>
                <a:cs typeface="+mn-cs"/>
              </a:rPr>
              <a:t> in seconds when creating or updating a table. To disable TTL, set this property to 0. The default is zero.</a:t>
            </a:r>
          </a:p>
          <a:p>
            <a:endParaRPr lang="en-US" dirty="0"/>
          </a:p>
          <a:p>
            <a:endParaRPr lang="en-US" dirty="0"/>
          </a:p>
          <a:p>
            <a:r>
              <a:rPr lang="en-US" sz="1200" b="1" i="0" u="none" strike="noStrike" kern="1200" baseline="0" dirty="0" err="1">
                <a:solidFill>
                  <a:schemeClr val="tx1"/>
                </a:solidFill>
                <a:latin typeface="+mn-lt"/>
                <a:ea typeface="+mn-ea"/>
                <a:cs typeface="+mn-cs"/>
              </a:rPr>
              <a:t>read_repair_chance</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The </a:t>
            </a:r>
            <a:r>
              <a:rPr lang="en-US" sz="1200" b="0" i="0" u="none" strike="noStrike" kern="1200" baseline="0" dirty="0" err="1">
                <a:solidFill>
                  <a:schemeClr val="tx1"/>
                </a:solidFill>
                <a:latin typeface="+mn-lt"/>
                <a:ea typeface="+mn-ea"/>
                <a:cs typeface="+mn-cs"/>
              </a:rPr>
              <a:t>dc_local_read_repair_chance</a:t>
            </a:r>
            <a:r>
              <a:rPr lang="en-US" sz="1200" b="0" i="0" u="none" strike="noStrike" kern="1200" baseline="0" dirty="0">
                <a:solidFill>
                  <a:schemeClr val="tx1"/>
                </a:solidFill>
                <a:latin typeface="+mn-lt"/>
                <a:ea typeface="+mn-ea"/>
                <a:cs typeface="+mn-cs"/>
              </a:rPr>
              <a:t> specifies the probability of performing a repair (making all replicas consistent) only in the data center that received the read request. If it is set to 0.25, every fourth read request will sync the whole data center. The default is 0.1. There is a global version of </a:t>
            </a:r>
            <a:r>
              <a:rPr lang="en-US" sz="1200" b="0" i="0" u="none" strike="noStrike" kern="1200" baseline="0" dirty="0" err="1">
                <a:solidFill>
                  <a:schemeClr val="tx1"/>
                </a:solidFill>
                <a:latin typeface="+mn-lt"/>
                <a:ea typeface="+mn-ea"/>
                <a:cs typeface="+mn-cs"/>
              </a:rPr>
              <a:t>dc_local_read_repair_chance</a:t>
            </a:r>
            <a:r>
              <a:rPr lang="en-US" sz="1200" b="0" i="0" u="none" strike="noStrike" kern="1200" baseline="0" dirty="0">
                <a:solidFill>
                  <a:schemeClr val="tx1"/>
                </a:solidFill>
                <a:latin typeface="+mn-lt"/>
                <a:ea typeface="+mn-ea"/>
                <a:cs typeface="+mn-cs"/>
              </a:rPr>
              <a:t>, that is, </a:t>
            </a:r>
            <a:r>
              <a:rPr lang="en-US" sz="1200" b="0" i="0" u="none" strike="noStrike" kern="1200" baseline="0" dirty="0" err="1">
                <a:solidFill>
                  <a:schemeClr val="tx1"/>
                </a:solidFill>
                <a:latin typeface="+mn-lt"/>
                <a:ea typeface="+mn-ea"/>
                <a:cs typeface="+mn-cs"/>
              </a:rPr>
              <a:t>read_repair_chance</a:t>
            </a:r>
            <a:r>
              <a:rPr lang="en-US" sz="1200" b="0" i="0" u="none" strike="noStrike" kern="1200" baseline="0" dirty="0">
                <a:solidFill>
                  <a:schemeClr val="tx1"/>
                </a:solidFill>
                <a:latin typeface="+mn-lt"/>
                <a:ea typeface="+mn-ea"/>
                <a:cs typeface="+mn-cs"/>
              </a:rPr>
              <a:t>. The </a:t>
            </a:r>
            <a:r>
              <a:rPr lang="en-US" sz="1200" b="0" i="0" u="none" strike="noStrike" kern="1200" baseline="0" dirty="0" err="1">
                <a:solidFill>
                  <a:schemeClr val="tx1"/>
                </a:solidFill>
                <a:latin typeface="+mn-lt"/>
                <a:ea typeface="+mn-ea"/>
                <a:cs typeface="+mn-cs"/>
              </a:rPr>
              <a:t>read_repair_chance</a:t>
            </a:r>
            <a:r>
              <a:rPr lang="en-US" sz="1200" b="0" i="0" u="none" strike="noStrike" kern="1200" baseline="0" dirty="0">
                <a:solidFill>
                  <a:schemeClr val="tx1"/>
                </a:solidFill>
                <a:latin typeface="+mn-lt"/>
                <a:ea typeface="+mn-ea"/>
                <a:cs typeface="+mn-cs"/>
              </a:rPr>
              <a:t> denotes the probability by which repairs across all the data centers take place. By default, this value is set to zero.</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gc_grace_seconds</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When a cell or a row is deleted, it is marked so by writing a tombstone. These tombstones aren’t immediately removed on compaction. Tombstones live till </a:t>
            </a:r>
            <a:r>
              <a:rPr lang="en-US" sz="1200" b="0" i="0" u="none" strike="noStrike" kern="1200" baseline="0" dirty="0" err="1">
                <a:solidFill>
                  <a:schemeClr val="tx1"/>
                </a:solidFill>
                <a:latin typeface="+mn-lt"/>
                <a:ea typeface="+mn-ea"/>
                <a:cs typeface="+mn-cs"/>
              </a:rPr>
              <a:t>gc_grace_seconds</a:t>
            </a:r>
            <a:r>
              <a:rPr lang="en-US" sz="1200" b="0" i="0" u="none" strike="noStrike" kern="1200" baseline="0" dirty="0">
                <a:solidFill>
                  <a:schemeClr val="tx1"/>
                </a:solidFill>
                <a:latin typeface="+mn-lt"/>
                <a:ea typeface="+mn-ea"/>
                <a:cs typeface="+mn-cs"/>
              </a:rPr>
              <a:t> before they become eligible to be removed.</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index_interval</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Each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has an index summary loaded in the memory that keeps a sample of row keys index in that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Cassandra 2.0.x releases have a parameter named </a:t>
            </a:r>
            <a:r>
              <a:rPr lang="en-US" sz="1200" b="0" i="0" u="none" strike="noStrike" kern="1200" baseline="0" dirty="0" err="1">
                <a:solidFill>
                  <a:schemeClr val="tx1"/>
                </a:solidFill>
                <a:latin typeface="+mn-lt"/>
                <a:ea typeface="+mn-ea"/>
                <a:cs typeface="+mn-cs"/>
              </a:rPr>
              <a:t>index_interval</a:t>
            </a:r>
            <a:r>
              <a:rPr lang="en-US" sz="1200" b="0" i="0" u="none" strike="noStrike" kern="1200" baseline="0" dirty="0">
                <a:solidFill>
                  <a:schemeClr val="tx1"/>
                </a:solidFill>
                <a:latin typeface="+mn-lt"/>
                <a:ea typeface="+mn-ea"/>
                <a:cs typeface="+mn-cs"/>
              </a:rPr>
              <a:t> that basically dictates the number of primary key or row key skipped in the sample. The default value for this is 128</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memtable_flush_period</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Memtables</a:t>
            </a:r>
            <a:r>
              <a:rPr lang="en-US" sz="1200" b="0" i="0" u="none" strike="noStrike" kern="1200" baseline="0" dirty="0">
                <a:solidFill>
                  <a:schemeClr val="tx1"/>
                </a:solidFill>
                <a:latin typeface="+mn-lt"/>
                <a:ea typeface="+mn-ea"/>
                <a:cs typeface="+mn-cs"/>
              </a:rPr>
              <a:t> are serialized to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after a time period defined by this attribute. This represents the number of milliseconds after which a </a:t>
            </a:r>
            <a:r>
              <a:rPr lang="en-US" sz="1200" b="0" i="0" u="none" strike="noStrike" kern="1200" baseline="0" dirty="0" err="1">
                <a:solidFill>
                  <a:schemeClr val="tx1"/>
                </a:solidFill>
                <a:latin typeface="+mn-lt"/>
                <a:ea typeface="+mn-ea"/>
                <a:cs typeface="+mn-cs"/>
              </a:rPr>
              <a:t>Memtable</a:t>
            </a:r>
            <a:r>
              <a:rPr lang="en-US" sz="1200" b="0" i="0" u="none" strike="noStrike" kern="1200" baseline="0" dirty="0">
                <a:solidFill>
                  <a:schemeClr val="tx1"/>
                </a:solidFill>
                <a:latin typeface="+mn-lt"/>
                <a:ea typeface="+mn-ea"/>
                <a:cs typeface="+mn-cs"/>
              </a:rPr>
              <a:t> is forced to be flushed to the disk. The default is zero.</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speculative_retry</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Cassandra makes only as many requests as consistency level dictates. If a node dies during a read, Cassandra waits till timeout and then responds with a timeout error message. With </a:t>
            </a:r>
            <a:r>
              <a:rPr lang="en-US" sz="1200" b="0" i="0" u="none" strike="noStrike" kern="1200" baseline="0" dirty="0" err="1">
                <a:solidFill>
                  <a:schemeClr val="tx1"/>
                </a:solidFill>
                <a:latin typeface="+mn-lt"/>
                <a:ea typeface="+mn-ea"/>
                <a:cs typeface="+mn-cs"/>
              </a:rPr>
              <a:t>speculative_retry</a:t>
            </a:r>
            <a:r>
              <a:rPr lang="en-US" sz="1200" b="0" i="0" u="none" strike="noStrike" kern="1200" baseline="0" dirty="0">
                <a:solidFill>
                  <a:schemeClr val="tx1"/>
                </a:solidFill>
                <a:latin typeface="+mn-lt"/>
                <a:ea typeface="+mn-ea"/>
                <a:cs typeface="+mn-cs"/>
              </a:rPr>
              <a:t>, Cassandra avoids failure by sensing the unusual delay that a replica takes, and retries on a different replica. Here are the available settings:</a:t>
            </a:r>
          </a:p>
          <a:p>
            <a:pPr lvl="1"/>
            <a:endParaRPr lang="en-US" sz="1200" b="1" i="0" u="none" strike="noStrike" kern="1200" baseline="0" dirty="0">
              <a:solidFill>
                <a:schemeClr val="tx1"/>
              </a:solidFill>
              <a:latin typeface="+mn-lt"/>
              <a:ea typeface="+mn-ea"/>
              <a:cs typeface="+mn-cs"/>
            </a:endParaRPr>
          </a:p>
          <a:p>
            <a:pPr lvl="1"/>
            <a:r>
              <a:rPr lang="en-US" sz="1200" b="1" i="0" u="none" strike="noStrike" kern="1200" baseline="0" dirty="0">
                <a:solidFill>
                  <a:schemeClr val="tx1"/>
                </a:solidFill>
                <a:latin typeface="+mn-lt"/>
                <a:ea typeface="+mn-ea"/>
                <a:cs typeface="+mn-cs"/>
              </a:rPr>
              <a:t>ALWAYS</a:t>
            </a:r>
            <a:r>
              <a:rPr lang="en-US" sz="1200" b="0" i="0" u="none" strike="noStrike" kern="1200" baseline="0" dirty="0">
                <a:solidFill>
                  <a:schemeClr val="tx1"/>
                </a:solidFill>
                <a:latin typeface="+mn-lt"/>
                <a:ea typeface="+mn-ea"/>
                <a:cs typeface="+mn-cs"/>
              </a:rPr>
              <a:t>: Cassandra reads from all the replicas and returns as soon as the consistency level is met.</a:t>
            </a:r>
          </a:p>
          <a:p>
            <a:pPr lvl="1"/>
            <a:r>
              <a:rPr lang="en-US" sz="1200" b="1" i="0" u="none" strike="noStrike" kern="1200" baseline="0" dirty="0" err="1">
                <a:solidFill>
                  <a:schemeClr val="tx1"/>
                </a:solidFill>
                <a:latin typeface="+mn-lt"/>
                <a:ea typeface="+mn-ea"/>
                <a:cs typeface="+mn-cs"/>
              </a:rPr>
              <a:t>Xpercentile</a:t>
            </a:r>
            <a:r>
              <a:rPr lang="en-US" sz="1200" b="0" i="0" u="none" strike="noStrike" kern="1200" baseline="0" dirty="0">
                <a:solidFill>
                  <a:schemeClr val="tx1"/>
                </a:solidFill>
                <a:latin typeface="+mn-lt"/>
                <a:ea typeface="+mn-ea"/>
                <a:cs typeface="+mn-cs"/>
              </a:rPr>
              <a:t>: Retry triggers if the read operation takes more time than what the fastest X percent of reads took in the past. For example, if it is set to 99percentile, the retry will trigger if a read operation takes more time than the fastest 99 percent of the queries took.</a:t>
            </a:r>
          </a:p>
          <a:p>
            <a:pPr lvl="1"/>
            <a:r>
              <a:rPr lang="en-US" sz="1200" b="1" i="0" u="none" strike="noStrike" kern="1200" baseline="0" dirty="0" err="1">
                <a:solidFill>
                  <a:schemeClr val="tx1"/>
                </a:solidFill>
                <a:latin typeface="+mn-lt"/>
                <a:ea typeface="+mn-ea"/>
                <a:cs typeface="+mn-cs"/>
              </a:rPr>
              <a:t>Xms</a:t>
            </a:r>
            <a:r>
              <a:rPr lang="en-US" sz="1200" b="0" i="0" u="none" strike="noStrike" kern="1200" baseline="0" dirty="0">
                <a:solidFill>
                  <a:schemeClr val="tx1"/>
                </a:solidFill>
                <a:latin typeface="+mn-lt"/>
                <a:ea typeface="+mn-ea"/>
                <a:cs typeface="+mn-cs"/>
              </a:rPr>
              <a:t>: Retry triggers if the read did not return after X milliseconds of sending the request. So, if you wanted a speculative retry to happen if a replica did not</a:t>
            </a:r>
          </a:p>
          <a:p>
            <a:pPr lvl="1"/>
            <a:r>
              <a:rPr lang="en-US" sz="1200" b="0" i="0" u="none" strike="noStrike" kern="1200" baseline="0" dirty="0">
                <a:solidFill>
                  <a:schemeClr val="tx1"/>
                </a:solidFill>
                <a:latin typeface="+mn-lt"/>
                <a:ea typeface="+mn-ea"/>
                <a:cs typeface="+mn-cs"/>
              </a:rPr>
              <a:t>respond in under 42 </a:t>
            </a:r>
            <a:r>
              <a:rPr lang="en-US" sz="1200" b="0" i="0" u="none" strike="noStrike" kern="1200" baseline="0" dirty="0" err="1">
                <a:solidFill>
                  <a:schemeClr val="tx1"/>
                </a:solidFill>
                <a:latin typeface="+mn-lt"/>
                <a:ea typeface="+mn-ea"/>
                <a:cs typeface="+mn-cs"/>
              </a:rPr>
              <a:t>ms</a:t>
            </a:r>
            <a:r>
              <a:rPr lang="en-US" sz="1200" b="0" i="0" u="none" strike="noStrike" kern="1200" baseline="0" dirty="0">
                <a:solidFill>
                  <a:schemeClr val="tx1"/>
                </a:solidFill>
                <a:latin typeface="+mn-lt"/>
                <a:ea typeface="+mn-ea"/>
                <a:cs typeface="+mn-cs"/>
              </a:rPr>
              <a:t>, set </a:t>
            </a:r>
            <a:r>
              <a:rPr lang="en-US" sz="1200" b="0" i="0" u="none" strike="noStrike" kern="1200" baseline="0" dirty="0" err="1">
                <a:solidFill>
                  <a:schemeClr val="tx1"/>
                </a:solidFill>
                <a:latin typeface="+mn-lt"/>
                <a:ea typeface="+mn-ea"/>
                <a:cs typeface="+mn-cs"/>
              </a:rPr>
              <a:t>speculative_retry</a:t>
            </a:r>
            <a:r>
              <a:rPr lang="en-US" sz="1200" b="0" i="0" u="none" strike="noStrike" kern="1200" baseline="0" dirty="0">
                <a:solidFill>
                  <a:schemeClr val="tx1"/>
                </a:solidFill>
                <a:latin typeface="+mn-lt"/>
                <a:ea typeface="+mn-ea"/>
                <a:cs typeface="+mn-cs"/>
              </a:rPr>
              <a:t> to 42 </a:t>
            </a:r>
            <a:r>
              <a:rPr lang="en-US" sz="1200" b="0" i="0" u="none" strike="noStrike" kern="1200" baseline="0" dirty="0" err="1">
                <a:solidFill>
                  <a:schemeClr val="tx1"/>
                </a:solidFill>
                <a:latin typeface="+mn-lt"/>
                <a:ea typeface="+mn-ea"/>
                <a:cs typeface="+mn-cs"/>
              </a:rPr>
              <a:t>ms.</a:t>
            </a:r>
            <a:endParaRPr lang="en-US" sz="1200" b="0" i="0" u="none" strike="noStrike" kern="1200" baseline="0" dirty="0">
              <a:solidFill>
                <a:schemeClr val="tx1"/>
              </a:solidFill>
              <a:latin typeface="+mn-lt"/>
              <a:ea typeface="+mn-ea"/>
              <a:cs typeface="+mn-cs"/>
            </a:endParaRPr>
          </a:p>
          <a:p>
            <a:pPr lvl="1"/>
            <a:r>
              <a:rPr lang="en-US" sz="1200" b="1" i="0" u="none" strike="noStrike" kern="1200" baseline="0" dirty="0">
                <a:solidFill>
                  <a:schemeClr val="tx1"/>
                </a:solidFill>
                <a:latin typeface="+mn-lt"/>
                <a:ea typeface="+mn-ea"/>
                <a:cs typeface="+mn-cs"/>
              </a:rPr>
              <a:t>NONE</a:t>
            </a:r>
            <a:r>
              <a:rPr lang="en-US" sz="1200" b="0" i="0" u="none" strike="noStrike" kern="1200" baseline="0" dirty="0">
                <a:solidFill>
                  <a:schemeClr val="tx1"/>
                </a:solidFill>
                <a:latin typeface="+mn-lt"/>
                <a:ea typeface="+mn-ea"/>
                <a:cs typeface="+mn-cs"/>
              </a:rPr>
              <a:t>: No retries.</a:t>
            </a:r>
            <a:endParaRPr lang="en-US" dirty="0"/>
          </a:p>
        </p:txBody>
      </p:sp>
      <p:sp>
        <p:nvSpPr>
          <p:cNvPr id="4" name="Slide Number Placeholder 3"/>
          <p:cNvSpPr>
            <a:spLocks noGrp="1"/>
          </p:cNvSpPr>
          <p:nvPr>
            <p:ph type="sldNum" sz="quarter" idx="10"/>
          </p:nvPr>
        </p:nvSpPr>
        <p:spPr/>
        <p:txBody>
          <a:bodyPr/>
          <a:lstStyle/>
          <a:p>
            <a:fld id="{841A56F7-6B35-4CDE-AB1B-642340263794}" type="slidenum">
              <a:rPr lang="en-US" smtClean="0"/>
              <a:t>71</a:t>
            </a:fld>
            <a:endParaRPr lang="en-US"/>
          </a:p>
        </p:txBody>
      </p:sp>
    </p:spTree>
    <p:extLst>
      <p:ext uri="{BB962C8B-B14F-4D97-AF65-F5344CB8AC3E}">
        <p14:creationId xmlns:p14="http://schemas.microsoft.com/office/powerpoint/2010/main" val="1332935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a:solidFill>
                  <a:schemeClr val="tx1"/>
                </a:solidFill>
                <a:latin typeface="+mn-lt"/>
                <a:ea typeface="+mn-ea"/>
                <a:cs typeface="+mn-cs"/>
              </a:rPr>
              <a:t>enabled</a:t>
            </a:r>
            <a:r>
              <a:rPr lang="en-US" sz="1200" b="0" i="0" u="none" strike="noStrike" kern="1200" baseline="0" dirty="0">
                <a:solidFill>
                  <a:schemeClr val="tx1"/>
                </a:solidFill>
                <a:latin typeface="+mn-lt"/>
                <a:ea typeface="+mn-ea"/>
                <a:cs typeface="+mn-cs"/>
              </a:rPr>
              <a:t>: This takes a Boolean value. This property tells Cassandra to enable or disable compaction on the particular table. You would probably never want to disable it, so likely you are not going to use it.</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tombstone_threshold</a:t>
            </a:r>
            <a:r>
              <a:rPr lang="en-US" sz="1200" b="0" i="0" u="none" strike="noStrike" kern="1200" baseline="0" dirty="0">
                <a:solidFill>
                  <a:schemeClr val="tx1"/>
                </a:solidFill>
                <a:latin typeface="+mn-lt"/>
                <a:ea typeface="+mn-ea"/>
                <a:cs typeface="+mn-cs"/>
              </a:rPr>
              <a:t>: This is the ratio of cells (columns) in an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that are eligible for deletion (garbage collectable) to the total number of columns in the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Essentially, it is the percentage of discarded columns in the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expressed in decimal. By default, when 20 percent of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columns become garbage collectable, it becomes a candidate for </a:t>
            </a:r>
            <a:r>
              <a:rPr lang="en-US" sz="1200" b="0" i="0" u="none" strike="noStrike" kern="1200" baseline="0" dirty="0" err="1">
                <a:solidFill>
                  <a:schemeClr val="tx1"/>
                </a:solidFill>
                <a:latin typeface="+mn-lt"/>
                <a:ea typeface="+mn-ea"/>
                <a:cs typeface="+mn-cs"/>
              </a:rPr>
              <a:t>tombstone_compaction</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tombstone_compaction_interval</a:t>
            </a:r>
            <a:r>
              <a:rPr lang="en-US" sz="1200" b="0" i="0" u="none" strike="noStrike" kern="1200" baseline="0" dirty="0">
                <a:solidFill>
                  <a:schemeClr val="tx1"/>
                </a:solidFill>
                <a:latin typeface="+mn-lt"/>
                <a:ea typeface="+mn-ea"/>
                <a:cs typeface="+mn-cs"/>
              </a:rPr>
              <a:t>: This is the minimum amount of wait time (in seconds) before the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is considered for tombstone compaction. If </a:t>
            </a:r>
            <a:r>
              <a:rPr lang="en-US" sz="1200" b="0" i="0" u="none" strike="noStrike" kern="1200" baseline="0" dirty="0" err="1">
                <a:solidFill>
                  <a:schemeClr val="tx1"/>
                </a:solidFill>
                <a:latin typeface="+mn-lt"/>
                <a:ea typeface="+mn-ea"/>
                <a:cs typeface="+mn-cs"/>
              </a:rPr>
              <a:t>tombstone_threshold</a:t>
            </a:r>
            <a:r>
              <a:rPr lang="en-US" sz="1200" b="0" i="0" u="none" strike="noStrike" kern="1200" baseline="0" dirty="0">
                <a:solidFill>
                  <a:schemeClr val="tx1"/>
                </a:solidFill>
                <a:latin typeface="+mn-lt"/>
                <a:ea typeface="+mn-ea"/>
                <a:cs typeface="+mn-cs"/>
              </a:rPr>
              <a:t> is reached, the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is compacted; otherwise, Cassandra retries again after </a:t>
            </a:r>
            <a:r>
              <a:rPr lang="en-US" sz="1200" b="0" i="0" u="none" strike="noStrike" kern="1200" baseline="0" dirty="0" err="1">
                <a:solidFill>
                  <a:schemeClr val="tx1"/>
                </a:solidFill>
                <a:latin typeface="+mn-lt"/>
                <a:ea typeface="+mn-ea"/>
                <a:cs typeface="+mn-cs"/>
              </a:rPr>
              <a:t>tombstone_compaction_interval</a:t>
            </a:r>
            <a:r>
              <a:rPr lang="en-US" sz="1200" b="0" i="0" u="none" strike="noStrike" kern="1200" baseline="0" dirty="0">
                <a:solidFill>
                  <a:schemeClr val="tx1"/>
                </a:solidFill>
                <a:latin typeface="+mn-lt"/>
                <a:ea typeface="+mn-ea"/>
                <a:cs typeface="+mn-cs"/>
              </a:rPr>
              <a:t>. So, it may not be wise to set this value too small. The default is 86400 seconds (one day).</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unchecked_tombstone_compaction</a:t>
            </a:r>
            <a:r>
              <a:rPr lang="en-US" sz="1200" b="0" i="0" u="none" strike="noStrike" kern="1200" baseline="0" dirty="0">
                <a:solidFill>
                  <a:schemeClr val="tx1"/>
                </a:solidFill>
                <a:latin typeface="+mn-lt"/>
                <a:ea typeface="+mn-ea"/>
                <a:cs typeface="+mn-cs"/>
              </a:rPr>
              <a:t>: If the data from the partition that the tombstone belongs to exists in other data files, the tombstone cannot be discarded; it works as an indicator of deletion. This check is performed every time before a tombstone compaction is attempted. This is extra work and is exactly why you would not want to keep </a:t>
            </a:r>
            <a:r>
              <a:rPr lang="en-US" sz="1200" b="0" i="0" u="none" strike="noStrike" kern="1200" baseline="0" dirty="0" err="1">
                <a:solidFill>
                  <a:schemeClr val="tx1"/>
                </a:solidFill>
                <a:latin typeface="+mn-lt"/>
                <a:ea typeface="+mn-ea"/>
                <a:cs typeface="+mn-cs"/>
              </a:rPr>
              <a:t>tombstone_compaction_interval</a:t>
            </a:r>
            <a:r>
              <a:rPr lang="en-US" sz="1200" b="0" i="0" u="none" strike="noStrike" kern="1200" baseline="0" dirty="0">
                <a:solidFill>
                  <a:schemeClr val="tx1"/>
                </a:solidFill>
                <a:latin typeface="+mn-lt"/>
                <a:ea typeface="+mn-ea"/>
                <a:cs typeface="+mn-cs"/>
              </a:rPr>
              <a:t> too low. By setting this option as true, you are telling Cassandra to try to compact without performing this check. Compaction may fail in this case, but if you have a situation where you have immutable rows that get discarded as a whole, you may opt for this option.</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min_sstable_size</a:t>
            </a:r>
            <a:r>
              <a:rPr lang="en-US" sz="1200" b="1" i="0" u="none" strike="noStrike" kern="1200" baseline="0" dirty="0">
                <a:solidFill>
                  <a:schemeClr val="tx1"/>
                </a:solidFill>
                <a:latin typeface="+mn-lt"/>
                <a:ea typeface="+mn-ea"/>
                <a:cs typeface="+mn-cs"/>
              </a:rPr>
              <a:t> (specific to </a:t>
            </a:r>
            <a:r>
              <a:rPr lang="en-US" sz="1200" b="1" i="0" u="none" strike="noStrike" kern="1200" baseline="0" dirty="0" err="1">
                <a:solidFill>
                  <a:schemeClr val="tx1"/>
                </a:solidFill>
                <a:latin typeface="+mn-lt"/>
                <a:ea typeface="+mn-ea"/>
                <a:cs typeface="+mn-cs"/>
              </a:rPr>
              <a:t>SizeTieredCompactionStrategy</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This defines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of similar sizes into one big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So, one can think of the compaction process as bucketed or batch process where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that fall into one bucket get merged into one. If your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are really small, you may end up in many tiny buckets, which may be inefficient. </a:t>
            </a:r>
            <a:r>
              <a:rPr lang="en-US" sz="1200" b="0" i="0" u="none" strike="noStrike" kern="1200" baseline="0" dirty="0" err="1">
                <a:solidFill>
                  <a:schemeClr val="tx1"/>
                </a:solidFill>
                <a:latin typeface="+mn-lt"/>
                <a:ea typeface="+mn-ea"/>
                <a:cs typeface="+mn-cs"/>
              </a:rPr>
              <a:t>min_sstable_size</a:t>
            </a:r>
            <a:r>
              <a:rPr lang="en-US" sz="1200" b="0" i="0" u="none" strike="noStrike" kern="1200" baseline="0" dirty="0">
                <a:solidFill>
                  <a:schemeClr val="tx1"/>
                </a:solidFill>
                <a:latin typeface="+mn-lt"/>
                <a:ea typeface="+mn-ea"/>
                <a:cs typeface="+mn-cs"/>
              </a:rPr>
              <a:t> is to specify the minimum size of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below which, all the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are assumed to be in one bucket and compacted. The unit of </a:t>
            </a:r>
            <a:r>
              <a:rPr lang="en-US" sz="1200" b="0" i="0" u="none" strike="noStrike" kern="1200" baseline="0" dirty="0" err="1">
                <a:solidFill>
                  <a:schemeClr val="tx1"/>
                </a:solidFill>
                <a:latin typeface="+mn-lt"/>
                <a:ea typeface="+mn-ea"/>
                <a:cs typeface="+mn-cs"/>
              </a:rPr>
              <a:t>min_sstable_size</a:t>
            </a:r>
            <a:r>
              <a:rPr lang="en-US" sz="1200" b="0" i="0" u="none" strike="noStrike" kern="1200" baseline="0" dirty="0">
                <a:solidFill>
                  <a:schemeClr val="tx1"/>
                </a:solidFill>
                <a:latin typeface="+mn-lt"/>
                <a:ea typeface="+mn-ea"/>
                <a:cs typeface="+mn-cs"/>
              </a:rPr>
              <a:t> is bytes and the default value is 50 MB.</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min_threshold</a:t>
            </a:r>
            <a:r>
              <a:rPr lang="en-US" sz="1200" b="1" i="0" u="none" strike="noStrike" kern="1200" baseline="0" dirty="0">
                <a:solidFill>
                  <a:schemeClr val="tx1"/>
                </a:solidFill>
                <a:latin typeface="+mn-lt"/>
                <a:ea typeface="+mn-ea"/>
                <a:cs typeface="+mn-cs"/>
              </a:rPr>
              <a:t> and </a:t>
            </a:r>
            <a:r>
              <a:rPr lang="en-US" sz="1200" b="1" i="0" u="none" strike="noStrike" kern="1200" baseline="0" dirty="0" err="1">
                <a:solidFill>
                  <a:schemeClr val="tx1"/>
                </a:solidFill>
                <a:latin typeface="+mn-lt"/>
                <a:ea typeface="+mn-ea"/>
                <a:cs typeface="+mn-cs"/>
              </a:rPr>
              <a:t>max_threshold</a:t>
            </a:r>
            <a:r>
              <a:rPr lang="en-US" sz="1200" b="1" i="0" u="none" strike="noStrike" kern="1200" baseline="0" dirty="0">
                <a:solidFill>
                  <a:schemeClr val="tx1"/>
                </a:solidFill>
                <a:latin typeface="+mn-lt"/>
                <a:ea typeface="+mn-ea"/>
                <a:cs typeface="+mn-cs"/>
              </a:rPr>
              <a:t> (specific to </a:t>
            </a:r>
            <a:r>
              <a:rPr lang="en-US" sz="1200" b="1" i="0" u="none" strike="noStrike" kern="1200" baseline="0" dirty="0" err="1">
                <a:solidFill>
                  <a:schemeClr val="tx1"/>
                </a:solidFill>
                <a:latin typeface="+mn-lt"/>
                <a:ea typeface="+mn-ea"/>
                <a:cs typeface="+mn-cs"/>
              </a:rPr>
              <a:t>SizeTieredCompactionStrategy</a:t>
            </a:r>
            <a:r>
              <a:rPr lang="en-US" sz="1200" b="1" i="0"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This defines the minimum number of similar sized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to start compaction. </a:t>
            </a:r>
            <a:r>
              <a:rPr lang="en-US" sz="1200" b="0" i="0" u="none" strike="noStrike" kern="1200" baseline="0" dirty="0" err="1">
                <a:solidFill>
                  <a:schemeClr val="tx1"/>
                </a:solidFill>
                <a:latin typeface="+mn-lt"/>
                <a:ea typeface="+mn-ea"/>
                <a:cs typeface="+mn-cs"/>
              </a:rPr>
              <a:t>max_threshold</a:t>
            </a:r>
            <a:r>
              <a:rPr lang="en-US" sz="1200" b="0" i="0" u="none" strike="noStrike" kern="1200" baseline="0" dirty="0">
                <a:solidFill>
                  <a:schemeClr val="tx1"/>
                </a:solidFill>
                <a:latin typeface="+mn-lt"/>
                <a:ea typeface="+mn-ea"/>
                <a:cs typeface="+mn-cs"/>
              </a:rPr>
              <a:t> is the maximum number of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to consider in a compaction process. The default value of </a:t>
            </a:r>
            <a:r>
              <a:rPr lang="en-US" sz="1200" b="0" i="0" u="none" strike="noStrike" kern="1200" baseline="0" dirty="0" err="1">
                <a:solidFill>
                  <a:schemeClr val="tx1"/>
                </a:solidFill>
                <a:latin typeface="+mn-lt"/>
                <a:ea typeface="+mn-ea"/>
                <a:cs typeface="+mn-cs"/>
              </a:rPr>
              <a:t>min_threshold</a:t>
            </a:r>
            <a:r>
              <a:rPr lang="en-US" sz="1200" b="0" i="0" u="none" strike="noStrike" kern="1200" baseline="0" dirty="0">
                <a:solidFill>
                  <a:schemeClr val="tx1"/>
                </a:solidFill>
                <a:latin typeface="+mn-lt"/>
                <a:ea typeface="+mn-ea"/>
                <a:cs typeface="+mn-cs"/>
              </a:rPr>
              <a:t> is 4 and the default value of </a:t>
            </a:r>
            <a:r>
              <a:rPr lang="en-US" sz="1200" b="0" i="0" u="none" strike="noStrike" kern="1200" baseline="0" dirty="0" err="1">
                <a:solidFill>
                  <a:schemeClr val="tx1"/>
                </a:solidFill>
                <a:latin typeface="+mn-lt"/>
                <a:ea typeface="+mn-ea"/>
                <a:cs typeface="+mn-cs"/>
              </a:rPr>
              <a:t>max_threshold</a:t>
            </a:r>
            <a:r>
              <a:rPr lang="en-US" sz="1200" b="0" i="0" u="none" strike="noStrike" kern="1200" baseline="0" dirty="0">
                <a:solidFill>
                  <a:schemeClr val="tx1"/>
                </a:solidFill>
                <a:latin typeface="+mn-lt"/>
                <a:ea typeface="+mn-ea"/>
                <a:cs typeface="+mn-cs"/>
              </a:rPr>
              <a:t> is 32.</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bucket_high</a:t>
            </a:r>
            <a:r>
              <a:rPr lang="en-US" sz="1200" b="1" i="0" u="none" strike="noStrike" kern="1200" baseline="0" dirty="0">
                <a:solidFill>
                  <a:schemeClr val="tx1"/>
                </a:solidFill>
                <a:latin typeface="+mn-lt"/>
                <a:ea typeface="+mn-ea"/>
                <a:cs typeface="+mn-cs"/>
              </a:rPr>
              <a:t> and </a:t>
            </a:r>
            <a:r>
              <a:rPr lang="en-US" sz="1200" b="1" i="0" u="none" strike="noStrike" kern="1200" baseline="0" dirty="0" err="1">
                <a:solidFill>
                  <a:schemeClr val="tx1"/>
                </a:solidFill>
                <a:latin typeface="+mn-lt"/>
                <a:ea typeface="+mn-ea"/>
                <a:cs typeface="+mn-cs"/>
              </a:rPr>
              <a:t>bucket_low</a:t>
            </a:r>
            <a:r>
              <a:rPr lang="en-US" sz="1200" b="1" i="0" u="none" strike="noStrike" kern="1200" baseline="0" dirty="0">
                <a:solidFill>
                  <a:schemeClr val="tx1"/>
                </a:solidFill>
                <a:latin typeface="+mn-lt"/>
                <a:ea typeface="+mn-ea"/>
                <a:cs typeface="+mn-cs"/>
              </a:rPr>
              <a:t> (specific to </a:t>
            </a:r>
            <a:r>
              <a:rPr lang="en-US" sz="1200" b="1" i="0" u="none" strike="noStrike" kern="1200" baseline="0" dirty="0" err="1">
                <a:solidFill>
                  <a:schemeClr val="tx1"/>
                </a:solidFill>
                <a:latin typeface="+mn-lt"/>
                <a:ea typeface="+mn-ea"/>
                <a:cs typeface="+mn-cs"/>
              </a:rPr>
              <a:t>SizeTieredCompactionStrategy</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When we mentioned similar sizes in the previous point, what we meant is explained here. A set of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are assumed to be in the same bucket to be compacted if their size lies within the range described by this formula: [</a:t>
            </a:r>
            <a:r>
              <a:rPr lang="en-US" sz="1200" b="0" i="0" u="none" strike="noStrike" kern="1200" baseline="0" dirty="0" err="1">
                <a:solidFill>
                  <a:schemeClr val="tx1"/>
                </a:solidFill>
                <a:latin typeface="+mn-lt"/>
                <a:ea typeface="+mn-ea"/>
                <a:cs typeface="+mn-cs"/>
              </a:rPr>
              <a:t>average_size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bucket_low</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average_size</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bucket_high</a:t>
            </a:r>
            <a:r>
              <a:rPr lang="en-US" sz="1200" b="0" i="0" u="none" strike="noStrike" kern="1200" baseline="0" dirty="0">
                <a:solidFill>
                  <a:schemeClr val="tx1"/>
                </a:solidFill>
                <a:latin typeface="+mn-lt"/>
                <a:ea typeface="+mn-ea"/>
                <a:cs typeface="+mn-cs"/>
              </a:rPr>
              <a:t>]. Ideally, </a:t>
            </a:r>
            <a:r>
              <a:rPr lang="en-US" sz="1200" b="0" i="0" u="none" strike="noStrike" kern="1200" baseline="0" dirty="0" err="1">
                <a:solidFill>
                  <a:schemeClr val="tx1"/>
                </a:solidFill>
                <a:latin typeface="+mn-lt"/>
                <a:ea typeface="+mn-ea"/>
                <a:cs typeface="+mn-cs"/>
              </a:rPr>
              <a:t>bucket_low</a:t>
            </a:r>
            <a:r>
              <a:rPr lang="en-US" sz="1200" b="0" i="0" u="none" strike="noStrike" kern="1200" baseline="0" dirty="0">
                <a:solidFill>
                  <a:schemeClr val="tx1"/>
                </a:solidFill>
                <a:latin typeface="+mn-lt"/>
                <a:ea typeface="+mn-ea"/>
                <a:cs typeface="+mn-cs"/>
              </a:rPr>
              <a:t> should be a positive decimal fraction value less than one, and </a:t>
            </a:r>
            <a:r>
              <a:rPr lang="en-US" sz="1200" b="0" i="0" u="none" strike="noStrike" kern="1200" baseline="0" dirty="0" err="1">
                <a:solidFill>
                  <a:schemeClr val="tx1"/>
                </a:solidFill>
                <a:latin typeface="+mn-lt"/>
                <a:ea typeface="+mn-ea"/>
                <a:cs typeface="+mn-cs"/>
              </a:rPr>
              <a:t>bucket_high</a:t>
            </a:r>
            <a:r>
              <a:rPr lang="en-US" sz="1200" b="0" i="0" u="none" strike="noStrike" kern="1200" baseline="0" dirty="0">
                <a:solidFill>
                  <a:schemeClr val="tx1"/>
                </a:solidFill>
                <a:latin typeface="+mn-lt"/>
                <a:ea typeface="+mn-ea"/>
                <a:cs typeface="+mn-cs"/>
              </a:rPr>
              <a:t> is a decimal fraction more than one. Default values for </a:t>
            </a:r>
            <a:r>
              <a:rPr lang="en-US" sz="1200" b="0" i="0" u="none" strike="noStrike" kern="1200" baseline="0" dirty="0" err="1">
                <a:solidFill>
                  <a:schemeClr val="tx1"/>
                </a:solidFill>
                <a:latin typeface="+mn-lt"/>
                <a:ea typeface="+mn-ea"/>
                <a:cs typeface="+mn-cs"/>
              </a:rPr>
              <a:t>bucket_low</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bucket_high</a:t>
            </a:r>
            <a:r>
              <a:rPr lang="en-US" sz="1200" b="0" i="0" u="none" strike="noStrike" kern="1200" baseline="0" dirty="0">
                <a:solidFill>
                  <a:schemeClr val="tx1"/>
                </a:solidFill>
                <a:latin typeface="+mn-lt"/>
                <a:ea typeface="+mn-ea"/>
                <a:cs typeface="+mn-cs"/>
              </a:rPr>
              <a:t> are 0.5 and 1.5 respectively.</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cold_reads_to_omit</a:t>
            </a:r>
            <a:r>
              <a:rPr lang="en-US" sz="1200" b="1" i="0" u="none" strike="noStrike" kern="1200" baseline="0" dirty="0">
                <a:solidFill>
                  <a:schemeClr val="tx1"/>
                </a:solidFill>
                <a:latin typeface="+mn-lt"/>
                <a:ea typeface="+mn-ea"/>
                <a:cs typeface="+mn-cs"/>
              </a:rPr>
              <a:t> (specific to </a:t>
            </a:r>
            <a:r>
              <a:rPr lang="en-US" sz="1200" b="1" i="0" u="none" strike="noStrike" kern="1200" baseline="0" dirty="0" err="1">
                <a:solidFill>
                  <a:schemeClr val="tx1"/>
                </a:solidFill>
                <a:latin typeface="+mn-lt"/>
                <a:ea typeface="+mn-ea"/>
                <a:cs typeface="+mn-cs"/>
              </a:rPr>
              <a:t>SizeTieredCompactionStrategy</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Cassandra keeps track of which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contributes to how many reads. So there may be cases where some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contribute very little to nothing to the reads. It may not be worth the additional effort to compact those “cold”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because they are accessed once in a while. For example, you have a table that has total 200 reads per second overall, of which 100 are contributed by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S1, 85 by S2, 10 by S3, and 5 by S4. If you have </a:t>
            </a:r>
            <a:r>
              <a:rPr lang="en-US" sz="1200" b="0" i="0" u="none" strike="noStrike" kern="1200" baseline="0" dirty="0" err="1">
                <a:solidFill>
                  <a:schemeClr val="tx1"/>
                </a:solidFill>
                <a:latin typeface="+mn-lt"/>
                <a:ea typeface="+mn-ea"/>
                <a:cs typeface="+mn-cs"/>
              </a:rPr>
              <a:t>cold_reads_to_omit</a:t>
            </a:r>
            <a:r>
              <a:rPr lang="en-US" sz="1200" b="0" i="0" u="none" strike="noStrike" kern="1200" baseline="0" dirty="0">
                <a:solidFill>
                  <a:schemeClr val="tx1"/>
                </a:solidFill>
                <a:latin typeface="+mn-lt"/>
                <a:ea typeface="+mn-ea"/>
                <a:cs typeface="+mn-cs"/>
              </a:rPr>
              <a:t> as 0.1, then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that cumulatively</a:t>
            </a:r>
          </a:p>
          <a:p>
            <a:r>
              <a:rPr lang="en-US" sz="1200" b="0" i="0" u="none" strike="noStrike" kern="1200" baseline="0" dirty="0">
                <a:solidFill>
                  <a:schemeClr val="tx1"/>
                </a:solidFill>
                <a:latin typeface="+mn-lt"/>
                <a:ea typeface="+mn-ea"/>
                <a:cs typeface="+mn-cs"/>
              </a:rPr>
              <a:t>contribute to 200*0.1 or 20 reads will not be considered for compaction. Adding from the tiniest ones, S4 and S3 contribute to only 15 reads per second, so they will not be considered a candidate for compaction. Values for </a:t>
            </a:r>
            <a:r>
              <a:rPr lang="en-US" sz="1200" b="0" i="0" u="none" strike="noStrike" kern="1200" baseline="0" dirty="0" err="1">
                <a:solidFill>
                  <a:schemeClr val="tx1"/>
                </a:solidFill>
                <a:latin typeface="+mn-lt"/>
                <a:ea typeface="+mn-ea"/>
                <a:cs typeface="+mn-cs"/>
              </a:rPr>
              <a:t>cold_reads_to_omit</a:t>
            </a:r>
            <a:r>
              <a:rPr lang="en-US" sz="1200" b="0" i="0" u="none" strike="noStrike" kern="1200" baseline="0" dirty="0">
                <a:solidFill>
                  <a:schemeClr val="tx1"/>
                </a:solidFill>
                <a:latin typeface="+mn-lt"/>
                <a:ea typeface="+mn-ea"/>
                <a:cs typeface="+mn-cs"/>
              </a:rPr>
              <a:t> can be anything between 0.0 and to 1. However, you would not want to set it to 1, ignoring all the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Setting it to zero disabled discriminating the </a:t>
            </a:r>
            <a:r>
              <a:rPr lang="en-US" sz="1200" b="0" i="0" u="none" strike="noStrike" kern="1200" baseline="0" dirty="0" err="1">
                <a:solidFill>
                  <a:schemeClr val="tx1"/>
                </a:solidFill>
                <a:latin typeface="+mn-lt"/>
                <a:ea typeface="+mn-ea"/>
                <a:cs typeface="+mn-cs"/>
              </a:rPr>
              <a:t>SSTables</a:t>
            </a:r>
            <a:r>
              <a:rPr lang="en-US" sz="1200" b="0" i="0" u="none" strike="noStrike" kern="1200" baseline="0" dirty="0">
                <a:solidFill>
                  <a:schemeClr val="tx1"/>
                </a:solidFill>
                <a:latin typeface="+mn-lt"/>
                <a:ea typeface="+mn-ea"/>
                <a:cs typeface="+mn-cs"/>
              </a:rPr>
              <a:t>’ eligibility to compact based on its contribution in reads. The default in Cassandra 2.1 and onwards is 0.05 and in the previous versions it is 0.</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sstable_size_in_mb</a:t>
            </a:r>
            <a:r>
              <a:rPr lang="en-US" sz="1200" b="1" i="0" u="none" strike="noStrike" kern="1200" baseline="0" dirty="0">
                <a:solidFill>
                  <a:schemeClr val="tx1"/>
                </a:solidFill>
                <a:latin typeface="+mn-lt"/>
                <a:ea typeface="+mn-ea"/>
                <a:cs typeface="+mn-cs"/>
              </a:rPr>
              <a:t> (specific to </a:t>
            </a:r>
            <a:r>
              <a:rPr lang="en-US" sz="1200" b="1" i="0" u="none" strike="noStrike" kern="1200" baseline="0" dirty="0" err="1">
                <a:solidFill>
                  <a:schemeClr val="tx1"/>
                </a:solidFill>
                <a:latin typeface="+mn-lt"/>
                <a:ea typeface="+mn-ea"/>
                <a:cs typeface="+mn-cs"/>
              </a:rPr>
              <a:t>LeveledCompactionStrategy</a:t>
            </a:r>
            <a:r>
              <a:rPr lang="en-US" sz="1200" b="1"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This is the target size for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in </a:t>
            </a:r>
            <a:r>
              <a:rPr lang="en-US" sz="1200" b="0" i="0" u="none" strike="noStrike" kern="1200" baseline="0" dirty="0" err="1">
                <a:solidFill>
                  <a:schemeClr val="tx1"/>
                </a:solidFill>
                <a:latin typeface="+mn-lt"/>
                <a:ea typeface="+mn-ea"/>
                <a:cs typeface="+mn-cs"/>
              </a:rPr>
              <a:t>LeveledCompactionStrategy</a:t>
            </a:r>
            <a:r>
              <a:rPr lang="en-US" sz="1200" b="0" i="0" u="none" strike="noStrike" kern="1200" baseline="0" dirty="0">
                <a:solidFill>
                  <a:schemeClr val="tx1"/>
                </a:solidFill>
                <a:latin typeface="+mn-lt"/>
                <a:ea typeface="+mn-ea"/>
                <a:cs typeface="+mn-cs"/>
              </a:rPr>
              <a:t>. Cassandra tries to keep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size less than or equal to this value, but </a:t>
            </a:r>
            <a:r>
              <a:rPr lang="en-US" sz="1200" b="0" i="0" u="none" strike="noStrike" kern="1200" baseline="0" dirty="0" err="1">
                <a:solidFill>
                  <a:schemeClr val="tx1"/>
                </a:solidFill>
                <a:latin typeface="+mn-lt"/>
                <a:ea typeface="+mn-ea"/>
                <a:cs typeface="+mn-cs"/>
              </a:rPr>
              <a:t>SSTable</a:t>
            </a:r>
            <a:r>
              <a:rPr lang="en-US" sz="1200" b="0" i="0" u="none" strike="noStrike" kern="1200" baseline="0" dirty="0">
                <a:solidFill>
                  <a:schemeClr val="tx1"/>
                </a:solidFill>
                <a:latin typeface="+mn-lt"/>
                <a:ea typeface="+mn-ea"/>
                <a:cs typeface="+mn-cs"/>
              </a:rPr>
              <a:t> may be larger than this value in exceptional cases where a partition key holds very large data. The default value is 160 MB.</a:t>
            </a:r>
            <a:endParaRPr lang="en-US" dirty="0"/>
          </a:p>
        </p:txBody>
      </p:sp>
      <p:sp>
        <p:nvSpPr>
          <p:cNvPr id="4" name="Slide Number Placeholder 3"/>
          <p:cNvSpPr>
            <a:spLocks noGrp="1"/>
          </p:cNvSpPr>
          <p:nvPr>
            <p:ph type="sldNum" sz="quarter" idx="10"/>
          </p:nvPr>
        </p:nvSpPr>
        <p:spPr/>
        <p:txBody>
          <a:bodyPr/>
          <a:lstStyle/>
          <a:p>
            <a:fld id="{841A56F7-6B35-4CDE-AB1B-642340263794}" type="slidenum">
              <a:rPr lang="en-US" smtClean="0"/>
              <a:t>73</a:t>
            </a:fld>
            <a:endParaRPr lang="en-US"/>
          </a:p>
        </p:txBody>
      </p:sp>
    </p:spTree>
    <p:extLst>
      <p:ext uri="{BB962C8B-B14F-4D97-AF65-F5344CB8AC3E}">
        <p14:creationId xmlns:p14="http://schemas.microsoft.com/office/powerpoint/2010/main" val="3955675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chunk_length_kb</a:t>
            </a:r>
            <a:r>
              <a:rPr lang="en-US" dirty="0"/>
              <a:t> : A chunk is the minimum quantum of data that is read by Cassandra. Depending on how much data is read on an average and the mean size of the rows of the table, this property may be tweaked. The higher value for this may improve compression performance, but it will also increase the minimum size of data read. In general, you wouldn’t touch the default value of 64, unless you are familiar with data and its access pattern in the future.</a:t>
            </a:r>
          </a:p>
          <a:p>
            <a:r>
              <a:rPr lang="en-US" dirty="0" err="1"/>
              <a:t>crc_check_chance</a:t>
            </a:r>
            <a:r>
              <a:rPr lang="en-US" dirty="0"/>
              <a:t> : Cyclic Redundancy Check or CRC is a way to validate if the uncompressed data is exactly the same as the original. In cases when you have compression enabled for a table, each compressed block holds a checksum for CRC to avoid any data corruption. This property tells the probability by which reads are verified for any errors. By default, it is set to 1, so all reads are first validated for data integrity. If it is set to 0.25, every fourth read is validated.</a:t>
            </a:r>
          </a:p>
          <a:p>
            <a:endParaRPr lang="en-US" dirty="0"/>
          </a:p>
        </p:txBody>
      </p:sp>
      <p:sp>
        <p:nvSpPr>
          <p:cNvPr id="4" name="Slide Number Placeholder 3"/>
          <p:cNvSpPr>
            <a:spLocks noGrp="1"/>
          </p:cNvSpPr>
          <p:nvPr>
            <p:ph type="sldNum" sz="quarter" idx="10"/>
          </p:nvPr>
        </p:nvSpPr>
        <p:spPr/>
        <p:txBody>
          <a:bodyPr/>
          <a:lstStyle/>
          <a:p>
            <a:fld id="{841A56F7-6B35-4CDE-AB1B-642340263794}" type="slidenum">
              <a:rPr lang="en-US" smtClean="0"/>
              <a:t>74</a:t>
            </a:fld>
            <a:endParaRPr lang="en-US"/>
          </a:p>
        </p:txBody>
      </p:sp>
    </p:spTree>
    <p:extLst>
      <p:ext uri="{BB962C8B-B14F-4D97-AF65-F5344CB8AC3E}">
        <p14:creationId xmlns:p14="http://schemas.microsoft.com/office/powerpoint/2010/main" val="2453062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err="1">
                <a:solidFill>
                  <a:schemeClr val="tx1"/>
                </a:solidFill>
                <a:latin typeface="+mn-lt"/>
                <a:ea typeface="+mn-ea"/>
                <a:cs typeface="+mn-cs"/>
              </a:rPr>
              <a:t>cfstats</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term </a:t>
            </a:r>
            <a:r>
              <a:rPr lang="en-US" sz="1200" b="0" i="0" u="none" strike="noStrike" kern="1200" baseline="0" dirty="0" err="1">
                <a:solidFill>
                  <a:schemeClr val="tx1"/>
                </a:solidFill>
                <a:latin typeface="+mn-lt"/>
                <a:ea typeface="+mn-ea"/>
                <a:cs typeface="+mn-cs"/>
              </a:rPr>
              <a:t>cfstats</a:t>
            </a:r>
            <a:r>
              <a:rPr lang="en-US" sz="1200" b="0" i="0" u="none" strike="noStrike" kern="1200" baseline="0" dirty="0">
                <a:solidFill>
                  <a:schemeClr val="tx1"/>
                </a:solidFill>
                <a:latin typeface="+mn-lt"/>
                <a:ea typeface="+mn-ea"/>
                <a:cs typeface="+mn-cs"/>
              </a:rPr>
              <a:t> stands for “column family statistics”. It comprises details about every significant statistic regarding all the tables in the ring and across all the </a:t>
            </a:r>
            <a:r>
              <a:rPr lang="en-US" sz="1200" b="0" i="0" u="none" strike="noStrike" kern="1200" baseline="0" dirty="0" err="1">
                <a:solidFill>
                  <a:schemeClr val="tx1"/>
                </a:solidFill>
                <a:latin typeface="+mn-lt"/>
                <a:ea typeface="+mn-ea"/>
                <a:cs typeface="+mn-cs"/>
              </a:rPr>
              <a:t>keyspaces</a:t>
            </a:r>
            <a:r>
              <a:rPr lang="en-US" sz="1200" b="0" i="0" u="none" strike="noStrike" kern="1200" baseline="0" dirty="0">
                <a:solidFill>
                  <a:schemeClr val="tx1"/>
                </a:solidFill>
                <a:latin typeface="+mn-lt"/>
                <a:ea typeface="+mn-ea"/>
                <a:cs typeface="+mn-cs"/>
              </a:rPr>
              <a:t>.</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netstats</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netstats</a:t>
            </a:r>
            <a:r>
              <a:rPr lang="en-US" sz="1200" b="0" i="0" u="none" strike="noStrike" kern="1200" baseline="0" dirty="0">
                <a:solidFill>
                  <a:schemeClr val="tx1"/>
                </a:solidFill>
                <a:latin typeface="+mn-lt"/>
                <a:ea typeface="+mn-ea"/>
                <a:cs typeface="+mn-cs"/>
              </a:rPr>
              <a:t> command is used to view the network statistics (streaming information) of the node within the ring.</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status</a:t>
            </a:r>
          </a:p>
          <a:p>
            <a:r>
              <a:rPr lang="en-US" sz="1200" b="0" i="0" u="none" strike="noStrike" kern="1200" baseline="0" dirty="0">
                <a:solidFill>
                  <a:schemeClr val="tx1"/>
                </a:solidFill>
                <a:latin typeface="+mn-lt"/>
                <a:ea typeface="+mn-ea"/>
                <a:cs typeface="+mn-cs"/>
              </a:rPr>
              <a:t>The status command is a general ring health check and it gives a human-readable summary of the cluster.</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ring and </a:t>
            </a:r>
            <a:r>
              <a:rPr lang="en-US" sz="1200" b="1" i="0" u="none" strike="noStrike" kern="1200" baseline="0" dirty="0" err="1">
                <a:solidFill>
                  <a:schemeClr val="tx1"/>
                </a:solidFill>
                <a:latin typeface="+mn-lt"/>
                <a:ea typeface="+mn-ea"/>
                <a:cs typeface="+mn-cs"/>
              </a:rPr>
              <a:t>describering</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ring and </a:t>
            </a:r>
            <a:r>
              <a:rPr lang="en-US" sz="1200" b="0" i="0" u="none" strike="noStrike" kern="1200" baseline="0" dirty="0" err="1">
                <a:solidFill>
                  <a:schemeClr val="tx1"/>
                </a:solidFill>
                <a:latin typeface="+mn-lt"/>
                <a:ea typeface="+mn-ea"/>
                <a:cs typeface="+mn-cs"/>
              </a:rPr>
              <a:t>describering</a:t>
            </a:r>
            <a:r>
              <a:rPr lang="en-US" sz="1200" b="0" i="0" u="none" strike="noStrike" kern="1200" baseline="0" dirty="0">
                <a:solidFill>
                  <a:schemeClr val="tx1"/>
                </a:solidFill>
                <a:latin typeface="+mn-lt"/>
                <a:ea typeface="+mn-ea"/>
                <a:cs typeface="+mn-cs"/>
              </a:rPr>
              <a:t> commands are more fine-grained versions of status. They provide information at the virtual node level</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tpstats</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term </a:t>
            </a:r>
            <a:r>
              <a:rPr lang="en-US" sz="1200" b="0" i="0" u="none" strike="noStrike" kern="1200" baseline="0" dirty="0" err="1">
                <a:solidFill>
                  <a:schemeClr val="tx1"/>
                </a:solidFill>
                <a:latin typeface="+mn-lt"/>
                <a:ea typeface="+mn-ea"/>
                <a:cs typeface="+mn-cs"/>
              </a:rPr>
              <a:t>tpstats</a:t>
            </a:r>
            <a:r>
              <a:rPr lang="en-US" sz="1200" b="0" i="0" u="none" strike="noStrike" kern="1200" baseline="0" dirty="0">
                <a:solidFill>
                  <a:schemeClr val="tx1"/>
                </a:solidFill>
                <a:latin typeface="+mn-lt"/>
                <a:ea typeface="+mn-ea"/>
                <a:cs typeface="+mn-cs"/>
              </a:rPr>
              <a:t> stands for “thread pool statistics”. This is an important measure of how much pressure the node is bearing at a given instant. You can see task counts that are running, pending, completed, and blocked in various stages.</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err="1">
                <a:solidFill>
                  <a:schemeClr val="tx1"/>
                </a:solidFill>
                <a:latin typeface="+mn-lt"/>
                <a:ea typeface="+mn-ea"/>
                <a:cs typeface="+mn-cs"/>
              </a:rPr>
              <a:t>compactionstats</a:t>
            </a:r>
            <a:endParaRPr lang="en-US" sz="1200" b="1"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compactionstats</a:t>
            </a:r>
            <a:r>
              <a:rPr lang="en-US" sz="1200" b="0" i="0" u="none" strike="noStrike" kern="1200" baseline="0" dirty="0">
                <a:solidFill>
                  <a:schemeClr val="tx1"/>
                </a:solidFill>
                <a:latin typeface="+mn-lt"/>
                <a:ea typeface="+mn-ea"/>
                <a:cs typeface="+mn-cs"/>
              </a:rPr>
              <a:t> command shows the compaction process running in the instant. Compaction is a CPU- and I/O-intensive task. It may temporarily increase used disk space.</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info</a:t>
            </a:r>
          </a:p>
          <a:p>
            <a:r>
              <a:rPr lang="en-US" sz="1200" b="0" i="0" u="none" strike="noStrike" kern="1200" baseline="0" dirty="0">
                <a:solidFill>
                  <a:schemeClr val="tx1"/>
                </a:solidFill>
                <a:latin typeface="+mn-lt"/>
                <a:ea typeface="+mn-ea"/>
                <a:cs typeface="+mn-cs"/>
              </a:rPr>
              <a:t>The info command prints an overall bird’s-eye view of the node’s health. This command can be used to get a quick summary of the node.</a:t>
            </a:r>
            <a:endParaRPr lang="en-US" dirty="0"/>
          </a:p>
        </p:txBody>
      </p:sp>
      <p:sp>
        <p:nvSpPr>
          <p:cNvPr id="4" name="Slide Number Placeholder 3"/>
          <p:cNvSpPr>
            <a:spLocks noGrp="1"/>
          </p:cNvSpPr>
          <p:nvPr>
            <p:ph type="sldNum" sz="quarter" idx="10"/>
          </p:nvPr>
        </p:nvSpPr>
        <p:spPr/>
        <p:txBody>
          <a:bodyPr/>
          <a:lstStyle/>
          <a:p>
            <a:fld id="{841A56F7-6B35-4CDE-AB1B-642340263794}" type="slidenum">
              <a:rPr lang="en-US" smtClean="0"/>
              <a:t>77</a:t>
            </a:fld>
            <a:endParaRPr lang="en-US"/>
          </a:p>
        </p:txBody>
      </p:sp>
    </p:spTree>
    <p:extLst>
      <p:ext uri="{BB962C8B-B14F-4D97-AF65-F5344CB8AC3E}">
        <p14:creationId xmlns:p14="http://schemas.microsoft.com/office/powerpoint/2010/main" val="920495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Cluster </a:t>
            </a:r>
            <a:r>
              <a:rPr lang="en-US" sz="1200" b="0" i="0" u="none" strike="noStrike" kern="1200" baseline="0" dirty="0" err="1">
                <a:solidFill>
                  <a:schemeClr val="tx1"/>
                </a:solidFill>
                <a:latin typeface="+mn-lt"/>
                <a:ea typeface="+mn-ea"/>
                <a:cs typeface="+mn-cs"/>
              </a:rPr>
              <a:t>cluster</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Cluster.builder</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addContactPoints</a:t>
            </a:r>
            <a:r>
              <a:rPr lang="en-US" sz="1200" b="0" i="0" u="none" strike="noStrike" kern="1200" baseline="0" dirty="0">
                <a:solidFill>
                  <a:schemeClr val="tx1"/>
                </a:solidFill>
                <a:latin typeface="+mn-lt"/>
                <a:ea typeface="+mn-ea"/>
                <a:cs typeface="+mn-cs"/>
              </a:rPr>
              <a:t>("127.0.0.1").</a:t>
            </a:r>
            <a:r>
              <a:rPr lang="en-US" sz="1200" b="0" i="0" u="none" strike="noStrike" kern="1200" baseline="0" dirty="0" err="1">
                <a:solidFill>
                  <a:schemeClr val="tx1"/>
                </a:solidFill>
                <a:latin typeface="+mn-lt"/>
                <a:ea typeface="+mn-ea"/>
                <a:cs typeface="+mn-cs"/>
              </a:rPr>
              <a:t>withLoadBalancingPolicy</a:t>
            </a:r>
            <a:r>
              <a:rPr lang="en-US" sz="1200" b="0" i="0" u="none" strike="noStrike" kern="1200" baseline="0" dirty="0">
                <a:solidFill>
                  <a:schemeClr val="tx1"/>
                </a:solidFill>
                <a:latin typeface="+mn-lt"/>
                <a:ea typeface="+mn-ea"/>
                <a:cs typeface="+mn-cs"/>
              </a:rPr>
              <a:t>(new </a:t>
            </a:r>
            <a:r>
              <a:rPr lang="en-US" sz="1200" b="0" i="0" u="none" strike="noStrike" kern="1200" baseline="0" dirty="0" err="1">
                <a:solidFill>
                  <a:schemeClr val="tx1"/>
                </a:solidFill>
                <a:latin typeface="+mn-lt"/>
                <a:ea typeface="+mn-ea"/>
                <a:cs typeface="+mn-cs"/>
              </a:rPr>
              <a:t>RoundRobinPolicy</a:t>
            </a:r>
            <a:r>
              <a:rPr lang="en-US" sz="1200" b="0" i="0" u="none" strike="noStrike" kern="1200" baseline="0" dirty="0">
                <a:solidFill>
                  <a:schemeClr val="tx1"/>
                </a:solidFill>
                <a:latin typeface="+mn-lt"/>
                <a:ea typeface="+mn-ea"/>
                <a:cs typeface="+mn-cs"/>
              </a:rPr>
              <a:t>()).build();</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Cluster </a:t>
            </a:r>
            <a:r>
              <a:rPr lang="en-US" sz="1200" b="0" i="0" u="none" strike="noStrike" kern="1200" baseline="0" dirty="0" err="1">
                <a:solidFill>
                  <a:schemeClr val="tx1"/>
                </a:solidFill>
                <a:latin typeface="+mn-lt"/>
                <a:ea typeface="+mn-ea"/>
                <a:cs typeface="+mn-cs"/>
              </a:rPr>
              <a:t>cluster</a:t>
            </a:r>
            <a:r>
              <a:rPr lang="en-US" sz="1200" b="0" i="0" u="none" strike="noStrike" kern="1200" baseline="0" dirty="0">
                <a:solidFill>
                  <a:schemeClr val="tx1"/>
                </a:solidFill>
                <a:latin typeface="+mn-lt"/>
                <a:ea typeface="+mn-ea"/>
                <a:cs typeface="+mn-cs"/>
              </a:rPr>
              <a:t> = </a:t>
            </a:r>
            <a:r>
              <a:rPr lang="en-US" sz="1200" b="0" i="0" u="none" strike="noStrike" kern="1200" baseline="0" dirty="0" err="1">
                <a:solidFill>
                  <a:schemeClr val="tx1"/>
                </a:solidFill>
                <a:latin typeface="+mn-lt"/>
                <a:ea typeface="+mn-ea"/>
                <a:cs typeface="+mn-cs"/>
              </a:rPr>
              <a:t>Cluster.builder</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addContactPoint</a:t>
            </a:r>
            <a:r>
              <a:rPr lang="en-US" sz="1200" b="0" i="0" u="none" strike="noStrike" kern="1200" baseline="0" dirty="0">
                <a:solidFill>
                  <a:schemeClr val="tx1"/>
                </a:solidFill>
                <a:latin typeface="+mn-lt"/>
                <a:ea typeface="+mn-ea"/>
                <a:cs typeface="+mn-cs"/>
              </a:rPr>
              <a:t>("127.0.0.1")</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withLoadBalancingPolicy</a:t>
            </a:r>
            <a:r>
              <a:rPr lang="en-US" sz="1200" b="0" i="0" u="none" strike="noStrike" kern="1200" baseline="0" dirty="0">
                <a:solidFill>
                  <a:schemeClr val="tx1"/>
                </a:solidFill>
                <a:latin typeface="+mn-lt"/>
                <a:ea typeface="+mn-ea"/>
                <a:cs typeface="+mn-cs"/>
              </a:rPr>
              <a:t>( </a:t>
            </a:r>
            <a:r>
              <a:rPr lang="en-US" sz="1200" b="0" i="0" u="none" strike="noStrike" kern="1200" baseline="0" dirty="0" err="1">
                <a:solidFill>
                  <a:schemeClr val="tx1"/>
                </a:solidFill>
                <a:latin typeface="+mn-lt"/>
                <a:ea typeface="+mn-ea"/>
                <a:cs typeface="+mn-cs"/>
              </a:rPr>
              <a:t>DCAwareRoundRobinPolicy.builder</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withLocalDc</a:t>
            </a: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localDc</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withUsedHostsPerRemoteDc</a:t>
            </a:r>
            <a:r>
              <a:rPr lang="en-US" sz="1200" b="0" i="0" u="none" strike="noStrike" kern="1200" baseline="0" dirty="0">
                <a:solidFill>
                  <a:schemeClr val="tx1"/>
                </a:solidFill>
                <a:latin typeface="+mn-lt"/>
                <a:ea typeface="+mn-ea"/>
                <a:cs typeface="+mn-cs"/>
              </a:rPr>
              <a:t>(2)</a:t>
            </a:r>
          </a:p>
          <a:p>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allowRemoteDCsForLocalConsistencyLevel</a:t>
            </a:r>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.build()).build();</a:t>
            </a: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r>
              <a:rPr lang="en-US" dirty="0"/>
              <a:t>Cluster </a:t>
            </a:r>
            <a:r>
              <a:rPr lang="en-US" dirty="0" err="1"/>
              <a:t>cluster</a:t>
            </a:r>
            <a:r>
              <a:rPr lang="en-US" dirty="0"/>
              <a:t> = </a:t>
            </a:r>
            <a:r>
              <a:rPr lang="en-US" dirty="0" err="1"/>
              <a:t>Cluster.builder</a:t>
            </a:r>
            <a:r>
              <a:rPr lang="en-US" dirty="0"/>
              <a:t>().</a:t>
            </a:r>
            <a:r>
              <a:rPr lang="en-US" dirty="0" err="1"/>
              <a:t>addContactPoints</a:t>
            </a:r>
            <a:r>
              <a:rPr lang="en-US" dirty="0"/>
              <a:t>("127.0.0.1").</a:t>
            </a:r>
            <a:r>
              <a:rPr lang="en-US" dirty="0" err="1"/>
              <a:t>withLoadBalancingPolicy</a:t>
            </a:r>
            <a:r>
              <a:rPr lang="en-US" dirty="0"/>
              <a:t>(new </a:t>
            </a:r>
            <a:r>
              <a:rPr lang="en-US" dirty="0" err="1"/>
              <a:t>TokenAwarePolicy</a:t>
            </a:r>
            <a:r>
              <a:rPr lang="en-US" dirty="0"/>
              <a:t> (new </a:t>
            </a:r>
            <a:r>
              <a:rPr lang="en-US" dirty="0" err="1"/>
              <a:t>RoundRobinPolicy</a:t>
            </a:r>
            <a:r>
              <a:rPr lang="en-US" dirty="0"/>
              <a:t>())).build();</a:t>
            </a:r>
          </a:p>
        </p:txBody>
      </p:sp>
      <p:sp>
        <p:nvSpPr>
          <p:cNvPr id="4" name="Slide Number Placeholder 3"/>
          <p:cNvSpPr>
            <a:spLocks noGrp="1"/>
          </p:cNvSpPr>
          <p:nvPr>
            <p:ph type="sldNum" sz="quarter" idx="10"/>
          </p:nvPr>
        </p:nvSpPr>
        <p:spPr/>
        <p:txBody>
          <a:bodyPr/>
          <a:lstStyle/>
          <a:p>
            <a:fld id="{841A56F7-6B35-4CDE-AB1B-642340263794}" type="slidenum">
              <a:rPr lang="en-US" smtClean="0"/>
              <a:t>84</a:t>
            </a:fld>
            <a:endParaRPr lang="en-US"/>
          </a:p>
        </p:txBody>
      </p:sp>
    </p:spTree>
    <p:extLst>
      <p:ext uri="{BB962C8B-B14F-4D97-AF65-F5344CB8AC3E}">
        <p14:creationId xmlns:p14="http://schemas.microsoft.com/office/powerpoint/2010/main" val="1850112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1863B5-61D4-42C3-AEBF-0AFBA636AD1A}"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422860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1863B5-61D4-42C3-AEBF-0AFBA636AD1A}"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3419810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1863B5-61D4-42C3-AEBF-0AFBA636AD1A}"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664243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1863B5-61D4-42C3-AEBF-0AFBA636AD1A}"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2923527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41863B5-61D4-42C3-AEBF-0AFBA636AD1A}" type="datetimeFigureOut">
              <a:rPr lang="en-US" smtClean="0"/>
              <a:t>8/26/2023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747134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1863B5-61D4-42C3-AEBF-0AFBA636AD1A}"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206579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1863B5-61D4-42C3-AEBF-0AFBA636AD1A}" type="datetimeFigureOut">
              <a:rPr lang="en-US" smtClean="0"/>
              <a:t>8/26/2023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3538232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1863B5-61D4-42C3-AEBF-0AFBA636AD1A}" type="datetimeFigureOut">
              <a:rPr lang="en-US" smtClean="0"/>
              <a:t>8/26/2023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1594273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863B5-61D4-42C3-AEBF-0AFBA636AD1A}" type="datetimeFigureOut">
              <a:rPr lang="en-US" smtClean="0"/>
              <a:t>8/26/2023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3514721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1863B5-61D4-42C3-AEBF-0AFBA636AD1A}"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3445027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41863B5-61D4-42C3-AEBF-0AFBA636AD1A}" type="datetimeFigureOut">
              <a:rPr lang="en-US" smtClean="0"/>
              <a:t>8/26/2023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9778F2-952F-494E-9AF6-F444275C291B}" type="slidenum">
              <a:rPr lang="en-US" smtClean="0"/>
              <a:t>‹#›</a:t>
            </a:fld>
            <a:endParaRPr lang="en-US"/>
          </a:p>
        </p:txBody>
      </p:sp>
    </p:spTree>
    <p:extLst>
      <p:ext uri="{BB962C8B-B14F-4D97-AF65-F5344CB8AC3E}">
        <p14:creationId xmlns:p14="http://schemas.microsoft.com/office/powerpoint/2010/main" val="258637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863B5-61D4-42C3-AEBF-0AFBA636AD1A}" type="datetimeFigureOut">
              <a:rPr lang="en-US" smtClean="0"/>
              <a:t>8/26/2023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9778F2-952F-494E-9AF6-F444275C291B}" type="slidenum">
              <a:rPr lang="en-US" smtClean="0"/>
              <a:t>‹#›</a:t>
            </a:fld>
            <a:endParaRPr lang="en-US"/>
          </a:p>
        </p:txBody>
      </p:sp>
    </p:spTree>
    <p:extLst>
      <p:ext uri="{BB962C8B-B14F-4D97-AF65-F5344CB8AC3E}">
        <p14:creationId xmlns:p14="http://schemas.microsoft.com/office/powerpoint/2010/main" val="21929027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cassandra.apache.org/downloa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14669" y="1663539"/>
            <a:ext cx="9144000" cy="2387600"/>
          </a:xfrm>
        </p:spPr>
        <p:txBody>
          <a:bodyPr/>
          <a:lstStyle/>
          <a:p>
            <a:r>
              <a:rPr lang="en-US" dirty="0"/>
              <a:t>Apache </a:t>
            </a:r>
            <a:r>
              <a:rPr lang="en-US" dirty="0" err="1"/>
              <a:t>Cassnadra</a:t>
            </a:r>
            <a:endParaRPr lang="en-US" dirty="0"/>
          </a:p>
        </p:txBody>
      </p:sp>
    </p:spTree>
    <p:extLst>
      <p:ext uri="{BB962C8B-B14F-4D97-AF65-F5344CB8AC3E}">
        <p14:creationId xmlns:p14="http://schemas.microsoft.com/office/powerpoint/2010/main" val="3827400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rtl="1"/>
            <a:r>
              <a:rPr lang="en-US" b="1" dirty="0"/>
              <a:t>Read Path</a:t>
            </a:r>
          </a:p>
        </p:txBody>
      </p:sp>
      <p:pic>
        <p:nvPicPr>
          <p:cNvPr id="6" name="Content Placeholder 3"/>
          <p:cNvPicPr/>
          <p:nvPr/>
        </p:nvPicPr>
        <p:blipFill>
          <a:blip r:embed="rId2"/>
          <a:stretch>
            <a:fillRect/>
          </a:stretch>
        </p:blipFill>
        <p:spPr>
          <a:xfrm>
            <a:off x="0" y="1014414"/>
            <a:ext cx="11858626" cy="5629274"/>
          </a:xfrm>
          <a:prstGeom prst="rect">
            <a:avLst/>
          </a:prstGeom>
        </p:spPr>
      </p:pic>
    </p:spTree>
    <p:extLst>
      <p:ext uri="{BB962C8B-B14F-4D97-AF65-F5344CB8AC3E}">
        <p14:creationId xmlns:p14="http://schemas.microsoft.com/office/powerpoint/2010/main" val="2460094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pPr rtl="1"/>
            <a:r>
              <a:rPr lang="en-US" b="1" dirty="0"/>
              <a:t>Read Path</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257175" y="1100138"/>
            <a:ext cx="11530013" cy="5314950"/>
          </a:xfrm>
          <a:prstGeom prst="rect">
            <a:avLst/>
          </a:prstGeom>
          <a:noFill/>
          <a:ln>
            <a:noFill/>
          </a:ln>
        </p:spPr>
      </p:pic>
    </p:spTree>
    <p:extLst>
      <p:ext uri="{BB962C8B-B14F-4D97-AF65-F5344CB8AC3E}">
        <p14:creationId xmlns:p14="http://schemas.microsoft.com/office/powerpoint/2010/main" val="39800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Data Modeling </a:t>
            </a:r>
          </a:p>
        </p:txBody>
      </p:sp>
      <p:sp>
        <p:nvSpPr>
          <p:cNvPr id="3" name="Content Placeholder 2"/>
          <p:cNvSpPr>
            <a:spLocks noGrp="1"/>
          </p:cNvSpPr>
          <p:nvPr>
            <p:ph idx="1"/>
          </p:nvPr>
        </p:nvSpPr>
        <p:spPr/>
        <p:txBody>
          <a:bodyPr/>
          <a:lstStyle/>
          <a:p>
            <a:r>
              <a:rPr lang="en-US" dirty="0">
                <a:solidFill>
                  <a:schemeClr val="tx1">
                    <a:lumMod val="75000"/>
                    <a:lumOff val="25000"/>
                  </a:schemeClr>
                </a:solidFill>
              </a:rPr>
              <a:t>Cassandra is not like well known RDBMS systems:</a:t>
            </a:r>
          </a:p>
          <a:p>
            <a:pPr lvl="1"/>
            <a:r>
              <a:rPr lang="en-US" sz="2800" dirty="0">
                <a:solidFill>
                  <a:schemeClr val="tx1">
                    <a:lumMod val="75000"/>
                    <a:lumOff val="25000"/>
                  </a:schemeClr>
                </a:solidFill>
              </a:rPr>
              <a:t>No a relational model</a:t>
            </a:r>
          </a:p>
          <a:p>
            <a:pPr lvl="1"/>
            <a:r>
              <a:rPr lang="en-US" sz="2800" dirty="0">
                <a:solidFill>
                  <a:schemeClr val="tx1">
                    <a:lumMod val="75000"/>
                    <a:lumOff val="25000"/>
                  </a:schemeClr>
                </a:solidFill>
              </a:rPr>
              <a:t>No foreign keys, no joins, no aggregations</a:t>
            </a:r>
          </a:p>
          <a:p>
            <a:r>
              <a:rPr lang="en-US" dirty="0" err="1"/>
              <a:t>Denormalization</a:t>
            </a:r>
            <a:r>
              <a:rPr lang="en-US" dirty="0"/>
              <a:t> </a:t>
            </a:r>
          </a:p>
          <a:p>
            <a:pPr lvl="1"/>
            <a:r>
              <a:rPr lang="en-US" dirty="0">
                <a:solidFill>
                  <a:schemeClr val="tx1">
                    <a:lumMod val="75000"/>
                    <a:lumOff val="25000"/>
                  </a:schemeClr>
                </a:solidFill>
              </a:rPr>
              <a:t>Combine columns from different tables in a unique table (“materialized view”), no joins!</a:t>
            </a:r>
          </a:p>
          <a:p>
            <a:pPr lvl="1"/>
            <a:r>
              <a:rPr lang="en-US" dirty="0">
                <a:solidFill>
                  <a:schemeClr val="tx1">
                    <a:lumMod val="75000"/>
                    <a:lumOff val="25000"/>
                  </a:schemeClr>
                </a:solidFill>
              </a:rPr>
              <a:t>Don’t be afraid to duplicate data, to write data</a:t>
            </a:r>
          </a:p>
          <a:p>
            <a:pPr lvl="1"/>
            <a:r>
              <a:rPr lang="en-US" dirty="0">
                <a:solidFill>
                  <a:schemeClr val="tx1">
                    <a:lumMod val="75000"/>
                    <a:lumOff val="25000"/>
                  </a:schemeClr>
                </a:solidFill>
              </a:rPr>
              <a:t>Avoid joins at client level!</a:t>
            </a:r>
          </a:p>
          <a:p>
            <a:pPr lvl="1"/>
            <a:endParaRPr lang="en-US" dirty="0"/>
          </a:p>
        </p:txBody>
      </p:sp>
    </p:spTree>
    <p:extLst>
      <p:ext uri="{BB962C8B-B14F-4D97-AF65-F5344CB8AC3E}">
        <p14:creationId xmlns:p14="http://schemas.microsoft.com/office/powerpoint/2010/main" val="1642931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b="1" dirty="0"/>
              <a:t>Intro to Cassandra Data Model </a:t>
            </a:r>
            <a:endParaRPr lang="en-US" dirty="0"/>
          </a:p>
        </p:txBody>
      </p:sp>
      <p:pic>
        <p:nvPicPr>
          <p:cNvPr id="4" name="Content Placeholder 3"/>
          <p:cNvPicPr>
            <a:picLocks noGrp="1" noChangeAspect="1"/>
          </p:cNvPicPr>
          <p:nvPr>
            <p:ph idx="1"/>
          </p:nvPr>
        </p:nvPicPr>
        <p:blipFill>
          <a:blip r:embed="rId2"/>
          <a:stretch>
            <a:fillRect/>
          </a:stretch>
        </p:blipFill>
        <p:spPr>
          <a:xfrm>
            <a:off x="1315616" y="4462955"/>
            <a:ext cx="7964551" cy="2313035"/>
          </a:xfrm>
          <a:prstGeom prst="rect">
            <a:avLst/>
          </a:prstGeom>
        </p:spPr>
      </p:pic>
      <p:pic>
        <p:nvPicPr>
          <p:cNvPr id="5" name="Picture 4"/>
          <p:cNvPicPr>
            <a:picLocks noChangeAspect="1"/>
          </p:cNvPicPr>
          <p:nvPr/>
        </p:nvPicPr>
        <p:blipFill>
          <a:blip r:embed="rId3"/>
          <a:stretch>
            <a:fillRect/>
          </a:stretch>
        </p:blipFill>
        <p:spPr>
          <a:xfrm>
            <a:off x="838200" y="1565595"/>
            <a:ext cx="5957597" cy="27465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4248" y="1550847"/>
            <a:ext cx="5144218" cy="2514951"/>
          </a:xfrm>
          <a:prstGeom prst="rect">
            <a:avLst/>
          </a:prstGeom>
        </p:spPr>
      </p:pic>
    </p:spTree>
    <p:extLst>
      <p:ext uri="{BB962C8B-B14F-4D97-AF65-F5344CB8AC3E}">
        <p14:creationId xmlns:p14="http://schemas.microsoft.com/office/powerpoint/2010/main" val="427677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a typeface="Helvetica" charset="0"/>
                <a:cs typeface="Helvetica" charset="0"/>
              </a:rPr>
              <a:t>Cassandra Data Model</a:t>
            </a:r>
            <a:endParaRPr lang="en-US" dirty="0"/>
          </a:p>
        </p:txBody>
      </p:sp>
      <p:sp>
        <p:nvSpPr>
          <p:cNvPr id="4" name="Content Placeholder 4"/>
          <p:cNvSpPr>
            <a:spLocks noGrp="1"/>
          </p:cNvSpPr>
          <p:nvPr>
            <p:ph idx="1"/>
          </p:nvPr>
        </p:nvSpPr>
        <p:spPr>
          <a:xfrm>
            <a:off x="632927" y="1443069"/>
            <a:ext cx="4442926" cy="2922493"/>
          </a:xfrm>
        </p:spPr>
        <p:txBody>
          <a:bodyPr>
            <a:normAutofit/>
          </a:bodyPr>
          <a:lstStyle/>
          <a:p>
            <a:r>
              <a:rPr lang="en-US" sz="2700" dirty="0">
                <a:latin typeface="Helvetica Neue"/>
                <a:cs typeface="Helvetica Neue"/>
              </a:rPr>
              <a:t>Based on Google </a:t>
            </a:r>
            <a:r>
              <a:rPr lang="en-US" sz="2700" dirty="0" err="1">
                <a:latin typeface="Helvetica Neue"/>
                <a:cs typeface="Helvetica Neue"/>
              </a:rPr>
              <a:t>Bigtable</a:t>
            </a:r>
            <a:r>
              <a:rPr lang="en-US" sz="2700" dirty="0">
                <a:latin typeface="Helvetica Neue"/>
                <a:cs typeface="Helvetica Neue"/>
              </a:rPr>
              <a:t> </a:t>
            </a:r>
          </a:p>
          <a:p>
            <a:r>
              <a:rPr lang="en-US" sz="2700" dirty="0">
                <a:latin typeface="Helvetica Neue"/>
                <a:cs typeface="Helvetica Neue"/>
              </a:rPr>
              <a:t>Row-oriented column family</a:t>
            </a:r>
          </a:p>
          <a:p>
            <a:r>
              <a:rPr lang="en-US" sz="2700" dirty="0">
                <a:latin typeface="Helvetica Neue"/>
                <a:cs typeface="Helvetica Neue"/>
              </a:rPr>
              <a:t>De-normalized</a:t>
            </a:r>
            <a:endParaRPr lang="en-US" sz="1600" dirty="0">
              <a:latin typeface="Lucida Console"/>
              <a:cs typeface="Lucida Console"/>
            </a:endParaRPr>
          </a:p>
          <a:p>
            <a:pPr marL="0" indent="0">
              <a:buNone/>
            </a:pPr>
            <a:endParaRPr lang="en-US" sz="1600" dirty="0">
              <a:latin typeface="Lucida Console"/>
              <a:cs typeface="Lucida Console"/>
            </a:endParaRPr>
          </a:p>
          <a:p>
            <a:pPr marL="0" indent="0">
              <a:buNone/>
            </a:pPr>
            <a:endParaRPr lang="en-US" sz="1600" dirty="0">
              <a:latin typeface="Lucida Console"/>
              <a:cs typeface="Lucida Console"/>
            </a:endParaRPr>
          </a:p>
          <a:p>
            <a:pPr marL="0" indent="0">
              <a:buNone/>
            </a:pPr>
            <a:endParaRPr lang="en-US" sz="3700" dirty="0">
              <a:latin typeface="Lucida Console"/>
              <a:cs typeface="Lucida Console"/>
            </a:endParaRPr>
          </a:p>
          <a:p>
            <a:endParaRPr lang="en-US" dirty="0"/>
          </a:p>
        </p:txBody>
      </p:sp>
      <p:pic>
        <p:nvPicPr>
          <p:cNvPr id="5" name="Picture 4" descr="Screenshot 2013-12-11 21.09.07.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120" y="4365562"/>
            <a:ext cx="4560212" cy="2413219"/>
          </a:xfrm>
          <a:prstGeom prst="rect">
            <a:avLst/>
          </a:prstGeom>
        </p:spPr>
      </p:pic>
      <p:sp>
        <p:nvSpPr>
          <p:cNvPr id="6" name="Content Placeholder 2"/>
          <p:cNvSpPr txBox="1">
            <a:spLocks/>
          </p:cNvSpPr>
          <p:nvPr/>
        </p:nvSpPr>
        <p:spPr>
          <a:xfrm>
            <a:off x="5421435" y="4051024"/>
            <a:ext cx="6323155" cy="2560607"/>
          </a:xfrm>
          <a:prstGeom prst="rect">
            <a:avLst/>
          </a:prstGeom>
          <a:ln>
            <a:solidFill>
              <a:schemeClr val="bg2"/>
            </a:solidFill>
          </a:ln>
        </p:spPr>
        <p:txBody>
          <a:bodyPr vert="horz" lIns="107987" tIns="46793" rIns="0" bIns="46793" rtlCol="0">
            <a:noAutofit/>
          </a:bodyPr>
          <a:lstStyle>
            <a:lvl1pPr marL="341367" marR="0" indent="-341367" algn="l" defTabSz="609585" rtl="0" eaLnBrk="1" fontAlgn="auto" latinLnBrk="0" hangingPunct="1">
              <a:lnSpc>
                <a:spcPct val="90000"/>
              </a:lnSpc>
              <a:spcBef>
                <a:spcPts val="933"/>
              </a:spcBef>
              <a:spcAft>
                <a:spcPts val="0"/>
              </a:spcAft>
              <a:buClr>
                <a:srgbClr val="BE4200"/>
              </a:buClr>
              <a:buSzTx/>
              <a:buFont typeface="Arial"/>
              <a:buChar char="•"/>
              <a:tabLst/>
              <a:defRPr sz="2800" b="0" i="0" kern="1200" spc="10" baseline="0">
                <a:solidFill>
                  <a:schemeClr val="tx1"/>
                </a:solidFill>
                <a:latin typeface="Roboto Light"/>
                <a:ea typeface="+mn-ea"/>
                <a:cs typeface="Roboto Light"/>
              </a:defRPr>
            </a:lvl1pPr>
            <a:lvl2pPr marL="548640" indent="-256032" algn="l" defTabSz="457200" rtl="0" eaLnBrk="1" latinLnBrk="0" hangingPunct="1">
              <a:lnSpc>
                <a:spcPct val="90000"/>
              </a:lnSpc>
              <a:spcBef>
                <a:spcPts val="1000"/>
              </a:spcBef>
              <a:spcAft>
                <a:spcPts val="0"/>
              </a:spcAft>
              <a:buClr>
                <a:schemeClr val="bg2"/>
              </a:buClr>
              <a:buFont typeface="Arial"/>
              <a:buChar char="•"/>
              <a:defRPr sz="2400" b="0" i="0" kern="1200" spc="10" baseline="0">
                <a:solidFill>
                  <a:schemeClr val="tx1"/>
                </a:solidFill>
                <a:latin typeface="Roboto Light"/>
                <a:ea typeface="+mn-ea"/>
                <a:cs typeface="Roboto Light"/>
              </a:defRPr>
            </a:lvl2pPr>
            <a:lvl3pPr marL="868680" indent="-228600" algn="l" defTabSz="457200" rtl="0" eaLnBrk="1" latinLnBrk="0" hangingPunct="1">
              <a:lnSpc>
                <a:spcPct val="90000"/>
              </a:lnSpc>
              <a:spcBef>
                <a:spcPts val="1000"/>
              </a:spcBef>
              <a:spcAft>
                <a:spcPts val="0"/>
              </a:spcAft>
              <a:buClr>
                <a:schemeClr val="bg2"/>
              </a:buClr>
              <a:buFont typeface="Arial"/>
              <a:buChar char="•"/>
              <a:defRPr sz="2000" b="0" i="0" kern="1200" spc="10" baseline="0">
                <a:solidFill>
                  <a:schemeClr val="tx1"/>
                </a:solidFill>
                <a:latin typeface="Roboto Light"/>
                <a:ea typeface="+mn-ea"/>
                <a:cs typeface="Roboto Light"/>
              </a:defRPr>
            </a:lvl3pPr>
            <a:lvl4pPr marL="1143000" indent="-219456" algn="l" defTabSz="457200" rtl="0" eaLnBrk="1" latinLnBrk="0" hangingPunct="1">
              <a:lnSpc>
                <a:spcPct val="90000"/>
              </a:lnSpc>
              <a:spcBef>
                <a:spcPts val="1000"/>
              </a:spcBef>
              <a:spcAft>
                <a:spcPts val="0"/>
              </a:spcAft>
              <a:buClr>
                <a:schemeClr val="bg2"/>
              </a:buClr>
              <a:buFont typeface="Arial"/>
              <a:buChar char="•"/>
              <a:defRPr sz="1800" b="0" i="0" kern="1200" spc="10" baseline="0">
                <a:solidFill>
                  <a:schemeClr val="tx1"/>
                </a:solidFill>
                <a:latin typeface="Roboto Light"/>
                <a:ea typeface="+mn-ea"/>
                <a:cs typeface="Roboto Light"/>
              </a:defRPr>
            </a:lvl4pPr>
            <a:lvl5pPr marL="1691640" indent="-182880" algn="l" defTabSz="457200" rtl="0" eaLnBrk="1" latinLnBrk="0" hangingPunct="1">
              <a:lnSpc>
                <a:spcPts val="2500"/>
              </a:lnSpc>
              <a:spcBef>
                <a:spcPts val="1000"/>
              </a:spcBef>
              <a:spcAft>
                <a:spcPts val="0"/>
              </a:spcAft>
              <a:buClr>
                <a:srgbClr val="BE4200"/>
              </a:buClr>
              <a:buFont typeface="Arial"/>
              <a:buChar char="•"/>
              <a:defRPr sz="1800" kern="1200" spc="10">
                <a:solidFill>
                  <a:schemeClr val="tx1"/>
                </a:solidFill>
                <a:latin typeface="Robo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t>The primary key uniquely identifies a row.</a:t>
            </a:r>
          </a:p>
          <a:p>
            <a:pPr marL="0" indent="0">
              <a:buNone/>
            </a:pPr>
            <a:r>
              <a:rPr lang="en-US" sz="1600" dirty="0"/>
              <a:t>A composite primary key consists of:</a:t>
            </a:r>
          </a:p>
          <a:p>
            <a:pPr lvl="1"/>
            <a:r>
              <a:rPr lang="en-US" sz="1500" dirty="0"/>
              <a:t>A </a:t>
            </a:r>
            <a:r>
              <a:rPr lang="en-US" sz="1500" b="1" dirty="0">
                <a:solidFill>
                  <a:srgbClr val="CB6015"/>
                </a:solidFill>
              </a:rPr>
              <a:t>partition key</a:t>
            </a:r>
          </a:p>
          <a:p>
            <a:pPr lvl="1"/>
            <a:r>
              <a:rPr lang="en-US" sz="1500" dirty="0"/>
              <a:t>One or more</a:t>
            </a:r>
            <a:r>
              <a:rPr lang="en-US" sz="1500" dirty="0">
                <a:solidFill>
                  <a:srgbClr val="007B98"/>
                </a:solidFill>
              </a:rPr>
              <a:t> </a:t>
            </a:r>
            <a:r>
              <a:rPr lang="en-US" sz="1500" b="1" dirty="0">
                <a:solidFill>
                  <a:srgbClr val="007B98"/>
                </a:solidFill>
              </a:rPr>
              <a:t>clustering columns</a:t>
            </a:r>
          </a:p>
          <a:p>
            <a:pPr marL="0" indent="0">
              <a:buNone/>
            </a:pPr>
            <a:r>
              <a:rPr lang="en-US" sz="1100" dirty="0"/>
              <a:t>e.g.</a:t>
            </a:r>
            <a:r>
              <a:rPr lang="en-US" sz="1100" dirty="0">
                <a:latin typeface="Courier"/>
                <a:cs typeface="Courier"/>
              </a:rPr>
              <a:t> </a:t>
            </a:r>
            <a:r>
              <a:rPr lang="en-US" sz="1100" dirty="0">
                <a:solidFill>
                  <a:srgbClr val="005C72"/>
                </a:solidFill>
                <a:latin typeface="Courier"/>
                <a:cs typeface="Courier"/>
              </a:rPr>
              <a:t>PRIMARY KEY </a:t>
            </a:r>
            <a:r>
              <a:rPr lang="en-US" sz="1100" dirty="0">
                <a:latin typeface="Courier"/>
                <a:cs typeface="Courier"/>
              </a:rPr>
              <a:t>(</a:t>
            </a:r>
            <a:r>
              <a:rPr lang="en-US" sz="1100" dirty="0">
                <a:solidFill>
                  <a:schemeClr val="accent1"/>
                </a:solidFill>
                <a:latin typeface="Courier"/>
                <a:cs typeface="Courier"/>
              </a:rPr>
              <a:t>partition key</a:t>
            </a:r>
            <a:r>
              <a:rPr lang="en-US" sz="1100" dirty="0">
                <a:latin typeface="Courier"/>
                <a:cs typeface="Courier"/>
              </a:rPr>
              <a:t>, </a:t>
            </a:r>
            <a:r>
              <a:rPr lang="en-US" sz="1100" dirty="0">
                <a:solidFill>
                  <a:srgbClr val="007B98"/>
                </a:solidFill>
                <a:latin typeface="Courier"/>
                <a:cs typeface="Courier"/>
              </a:rPr>
              <a:t>cluster columns</a:t>
            </a:r>
            <a:r>
              <a:rPr lang="en-US" sz="1100" dirty="0">
                <a:latin typeface="Courier"/>
                <a:cs typeface="Courier"/>
              </a:rPr>
              <a:t>, ...)</a:t>
            </a:r>
          </a:p>
          <a:p>
            <a:pPr marL="0" indent="0">
              <a:buNone/>
            </a:pPr>
            <a:endParaRPr lang="en-US" sz="1600" dirty="0"/>
          </a:p>
          <a:p>
            <a:r>
              <a:rPr lang="en-US" sz="1600" dirty="0"/>
              <a:t>The </a:t>
            </a:r>
            <a:r>
              <a:rPr lang="en-US" sz="1600" dirty="0">
                <a:solidFill>
                  <a:schemeClr val="accent1"/>
                </a:solidFill>
              </a:rPr>
              <a:t>partition key </a:t>
            </a:r>
            <a:r>
              <a:rPr lang="en-US" sz="1600" dirty="0"/>
              <a:t>determines on which node the partition resides</a:t>
            </a:r>
          </a:p>
          <a:p>
            <a:r>
              <a:rPr lang="en-US" sz="1600" dirty="0"/>
              <a:t>Data is ordered in </a:t>
            </a:r>
            <a:r>
              <a:rPr lang="en-US" sz="1600" dirty="0">
                <a:solidFill>
                  <a:schemeClr val="accent2"/>
                </a:solidFill>
              </a:rPr>
              <a:t>cluster column </a:t>
            </a:r>
            <a:r>
              <a:rPr lang="en-US" sz="1600" dirty="0"/>
              <a:t>order within the partition</a:t>
            </a:r>
          </a:p>
        </p:txBody>
      </p:sp>
      <p:sp>
        <p:nvSpPr>
          <p:cNvPr id="7" name="TextBox 6"/>
          <p:cNvSpPr txBox="1"/>
          <p:nvPr/>
        </p:nvSpPr>
        <p:spPr>
          <a:xfrm>
            <a:off x="5935418" y="1443069"/>
            <a:ext cx="5623655" cy="2031325"/>
          </a:xfrm>
          <a:prstGeom prst="rect">
            <a:avLst/>
          </a:prstGeom>
          <a:noFill/>
        </p:spPr>
        <p:txBody>
          <a:bodyPr wrap="none" rtlCol="0">
            <a:spAutoFit/>
          </a:bodyPr>
          <a:lstStyle/>
          <a:p>
            <a:r>
              <a:rPr lang="en-US" dirty="0">
                <a:latin typeface="Lucida Console"/>
                <a:cs typeface="Lucida Console"/>
              </a:rPr>
              <a:t>CREATE TABLE </a:t>
            </a:r>
            <a:r>
              <a:rPr lang="en-US" dirty="0" err="1">
                <a:latin typeface="Lucida Console"/>
                <a:cs typeface="Lucida Console"/>
              </a:rPr>
              <a:t>sporty_league</a:t>
            </a:r>
            <a:r>
              <a:rPr lang="en-US" dirty="0">
                <a:latin typeface="Lucida Console"/>
                <a:cs typeface="Lucida Console"/>
              </a:rPr>
              <a:t> (</a:t>
            </a:r>
          </a:p>
          <a:p>
            <a:r>
              <a:rPr lang="en-US" dirty="0">
                <a:latin typeface="Lucida Console"/>
                <a:cs typeface="Lucida Console"/>
              </a:rPr>
              <a:t>   </a:t>
            </a:r>
            <a:r>
              <a:rPr lang="en-US" dirty="0" err="1">
                <a:latin typeface="Lucida Console"/>
                <a:cs typeface="Lucida Console"/>
              </a:rPr>
              <a:t>team_name</a:t>
            </a:r>
            <a:r>
              <a:rPr lang="en-US" dirty="0">
                <a:latin typeface="Lucida Console"/>
                <a:cs typeface="Lucida Console"/>
              </a:rPr>
              <a:t>   varchar,</a:t>
            </a:r>
          </a:p>
          <a:p>
            <a:r>
              <a:rPr lang="en-US" dirty="0">
                <a:latin typeface="Lucida Console"/>
                <a:cs typeface="Lucida Console"/>
              </a:rPr>
              <a:t>   </a:t>
            </a:r>
            <a:r>
              <a:rPr lang="en-US" dirty="0" err="1">
                <a:latin typeface="Lucida Console"/>
                <a:cs typeface="Lucida Console"/>
              </a:rPr>
              <a:t>player_name</a:t>
            </a:r>
            <a:r>
              <a:rPr lang="en-US" dirty="0">
                <a:latin typeface="Lucida Console"/>
                <a:cs typeface="Lucida Console"/>
              </a:rPr>
              <a:t> varchar,</a:t>
            </a:r>
          </a:p>
          <a:p>
            <a:r>
              <a:rPr lang="en-US" dirty="0">
                <a:latin typeface="Lucida Console"/>
                <a:cs typeface="Lucida Console"/>
              </a:rPr>
              <a:t>   jersey      </a:t>
            </a:r>
            <a:r>
              <a:rPr lang="en-US" dirty="0" err="1">
                <a:latin typeface="Lucida Console"/>
                <a:cs typeface="Lucida Console"/>
              </a:rPr>
              <a:t>int</a:t>
            </a:r>
            <a:r>
              <a:rPr lang="en-US" dirty="0">
                <a:latin typeface="Lucida Console"/>
                <a:cs typeface="Lucida Console"/>
              </a:rPr>
              <a:t>,</a:t>
            </a:r>
          </a:p>
          <a:p>
            <a:r>
              <a:rPr lang="en-US" b="1" dirty="0">
                <a:latin typeface="Lucida Console"/>
                <a:cs typeface="Lucida Console"/>
              </a:rPr>
              <a:t>   PRIMARY KEY (</a:t>
            </a:r>
            <a:r>
              <a:rPr lang="en-US" b="1" dirty="0" err="1">
                <a:solidFill>
                  <a:schemeClr val="accent1"/>
                </a:solidFill>
                <a:latin typeface="Lucida Console"/>
                <a:cs typeface="Lucida Console"/>
              </a:rPr>
              <a:t>team_name</a:t>
            </a:r>
            <a:r>
              <a:rPr lang="en-US" b="1" dirty="0">
                <a:latin typeface="Lucida Console"/>
                <a:cs typeface="Lucida Console"/>
              </a:rPr>
              <a:t>, </a:t>
            </a:r>
            <a:r>
              <a:rPr lang="en-US" dirty="0" err="1">
                <a:solidFill>
                  <a:schemeClr val="tx2"/>
                </a:solidFill>
                <a:latin typeface="Lucida Console"/>
                <a:cs typeface="Lucida Console"/>
              </a:rPr>
              <a:t>player_name</a:t>
            </a:r>
            <a:r>
              <a:rPr lang="en-US" b="1" dirty="0">
                <a:latin typeface="Lucida Console"/>
                <a:cs typeface="Lucida Console"/>
              </a:rPr>
              <a:t>)</a:t>
            </a:r>
          </a:p>
          <a:p>
            <a:r>
              <a:rPr lang="en-US" dirty="0">
                <a:latin typeface="Lucida Console"/>
                <a:cs typeface="Lucida Console"/>
              </a:rPr>
              <a:t>);</a:t>
            </a:r>
          </a:p>
          <a:p>
            <a:r>
              <a:rPr lang="en-US" dirty="0">
                <a:latin typeface="Lucida Console"/>
                <a:cs typeface="Lucida Console"/>
              </a:rPr>
              <a:t>SELECT * FROM </a:t>
            </a:r>
            <a:r>
              <a:rPr lang="en-US" dirty="0" err="1">
                <a:latin typeface="Lucida Console"/>
                <a:cs typeface="Lucida Console"/>
              </a:rPr>
              <a:t>sporty_league</a:t>
            </a:r>
            <a:r>
              <a:rPr lang="en-US" dirty="0">
                <a:latin typeface="Lucida Console"/>
                <a:cs typeface="Lucida Console"/>
              </a:rPr>
              <a:t>;</a:t>
            </a:r>
            <a:endParaRPr lang="en-US" dirty="0"/>
          </a:p>
        </p:txBody>
      </p:sp>
    </p:spTree>
    <p:extLst>
      <p:ext uri="{BB962C8B-B14F-4D97-AF65-F5344CB8AC3E}">
        <p14:creationId xmlns:p14="http://schemas.microsoft.com/office/powerpoint/2010/main" val="3568375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ea typeface="Helvetica" charset="0"/>
                <a:cs typeface="Helvetica" charset="0"/>
              </a:rPr>
              <a:t>CQL </a:t>
            </a:r>
            <a:r>
              <a:rPr lang="en-GB" dirty="0">
                <a:ea typeface="Helvetica" charset="0"/>
                <a:cs typeface="Helvetica" charset="0"/>
              </a:rPr>
              <a:t>– Cassandra Query Language</a:t>
            </a:r>
            <a:endParaRPr lang="en-US" dirty="0"/>
          </a:p>
        </p:txBody>
      </p:sp>
      <p:sp>
        <p:nvSpPr>
          <p:cNvPr id="4" name="Content Placeholder 4"/>
          <p:cNvSpPr>
            <a:spLocks noGrp="1"/>
          </p:cNvSpPr>
          <p:nvPr>
            <p:ph idx="1"/>
          </p:nvPr>
        </p:nvSpPr>
        <p:spPr>
          <a:xfrm>
            <a:off x="838200" y="1825625"/>
            <a:ext cx="11011678" cy="1682685"/>
          </a:xfrm>
        </p:spPr>
        <p:txBody>
          <a:bodyPr>
            <a:normAutofit fontScale="92500" lnSpcReduction="10000"/>
          </a:bodyPr>
          <a:lstStyle/>
          <a:p>
            <a:r>
              <a:rPr lang="en-US" sz="2000" dirty="0">
                <a:solidFill>
                  <a:srgbClr val="000000"/>
                </a:solidFill>
              </a:rPr>
              <a:t>Very similar to RDBMS SQL syntax</a:t>
            </a:r>
          </a:p>
          <a:p>
            <a:r>
              <a:rPr lang="en-US" sz="2000" dirty="0">
                <a:solidFill>
                  <a:srgbClr val="000000"/>
                </a:solidFill>
              </a:rPr>
              <a:t>Core DML and DDL commands supported: INSERT, UPDATE, DELETE, SELECT, CREATE, GRANT …</a:t>
            </a:r>
          </a:p>
          <a:p>
            <a:endParaRPr lang="en-US" sz="1600" dirty="0">
              <a:latin typeface="Lucida Console"/>
              <a:cs typeface="Lucida Console"/>
            </a:endParaRPr>
          </a:p>
          <a:p>
            <a:pPr marL="0" indent="0">
              <a:buNone/>
            </a:pPr>
            <a:r>
              <a:rPr lang="en-US" sz="1600" dirty="0">
                <a:latin typeface="Lucida Console"/>
                <a:cs typeface="Lucida Console"/>
              </a:rPr>
              <a:t>INSERT INTO </a:t>
            </a:r>
            <a:r>
              <a:rPr lang="en-US" sz="1600" dirty="0" err="1">
                <a:latin typeface="Lucida Console"/>
                <a:cs typeface="Lucida Console"/>
              </a:rPr>
              <a:t>sporty_league</a:t>
            </a:r>
            <a:r>
              <a:rPr lang="en-US" sz="1600" dirty="0">
                <a:latin typeface="Lucida Console"/>
                <a:cs typeface="Lucida Console"/>
              </a:rPr>
              <a:t> (</a:t>
            </a:r>
            <a:r>
              <a:rPr lang="en-US" sz="1600" b="1" dirty="0" err="1">
                <a:solidFill>
                  <a:schemeClr val="bg2">
                    <a:lumMod val="50000"/>
                  </a:schemeClr>
                </a:solidFill>
                <a:latin typeface="Lucida Console"/>
                <a:cs typeface="Lucida Console"/>
              </a:rPr>
              <a:t>team_name</a:t>
            </a:r>
            <a:r>
              <a:rPr lang="en-US" sz="1600" dirty="0">
                <a:latin typeface="Lucida Console"/>
                <a:cs typeface="Lucida Console"/>
              </a:rPr>
              <a:t>, </a:t>
            </a:r>
            <a:r>
              <a:rPr lang="en-US" sz="1600" b="1" dirty="0" err="1">
                <a:solidFill>
                  <a:srgbClr val="B38807"/>
                </a:solidFill>
                <a:latin typeface="Lucida Console"/>
                <a:cs typeface="Lucida Console"/>
              </a:rPr>
              <a:t>player_name</a:t>
            </a:r>
            <a:r>
              <a:rPr lang="en-US" sz="1600" dirty="0">
                <a:latin typeface="Lucida Console"/>
                <a:cs typeface="Lucida Console"/>
              </a:rPr>
              <a:t>, jersey) VALUES (’</a:t>
            </a:r>
            <a:r>
              <a:rPr lang="en-US" sz="1600" dirty="0">
                <a:solidFill>
                  <a:srgbClr val="528693"/>
                </a:solidFill>
                <a:latin typeface="Lucida Console"/>
                <a:cs typeface="Lucida Console"/>
              </a:rPr>
              <a:t>PSG</a:t>
            </a:r>
            <a:r>
              <a:rPr lang="en-US" sz="1600" dirty="0">
                <a:latin typeface="Lucida Console"/>
                <a:cs typeface="Lucida Console"/>
              </a:rPr>
              <a:t>',’</a:t>
            </a:r>
            <a:r>
              <a:rPr lang="en-US" sz="1600" dirty="0">
                <a:solidFill>
                  <a:srgbClr val="B38807"/>
                </a:solidFill>
                <a:latin typeface="Lucida Console"/>
                <a:cs typeface="Lucida Console"/>
              </a:rPr>
              <a:t>Zlatan</a:t>
            </a:r>
            <a:r>
              <a:rPr lang="en-US" sz="1600" dirty="0">
                <a:latin typeface="Lucida Console"/>
                <a:cs typeface="Lucida Console"/>
              </a:rPr>
              <a:t>’,10);</a:t>
            </a:r>
          </a:p>
          <a:p>
            <a:pPr marL="0" indent="0">
              <a:buNone/>
            </a:pPr>
            <a:r>
              <a:rPr lang="en-US" sz="1600" dirty="0">
                <a:latin typeface="Lucida Console"/>
                <a:cs typeface="Lucida Console"/>
              </a:rPr>
              <a:t>SELECT </a:t>
            </a:r>
            <a:r>
              <a:rPr lang="en-US" sz="1600" dirty="0" err="1">
                <a:latin typeface="Lucida Console"/>
                <a:cs typeface="Lucida Console"/>
              </a:rPr>
              <a:t>player_name</a:t>
            </a:r>
            <a:r>
              <a:rPr lang="en-US" sz="1600" dirty="0">
                <a:latin typeface="Lucida Console"/>
                <a:cs typeface="Lucida Console"/>
              </a:rPr>
              <a:t> as </a:t>
            </a:r>
            <a:r>
              <a:rPr lang="en-US" sz="1600" dirty="0" err="1">
                <a:latin typeface="Lucida Console"/>
                <a:cs typeface="Lucida Console"/>
              </a:rPr>
              <a:t>nom_joueur</a:t>
            </a:r>
            <a:r>
              <a:rPr lang="en-US" sz="1600" dirty="0">
                <a:latin typeface="Lucida Console"/>
                <a:cs typeface="Lucida Console"/>
              </a:rPr>
              <a:t> FROM </a:t>
            </a:r>
            <a:r>
              <a:rPr lang="en-US" sz="1600" dirty="0" err="1">
                <a:latin typeface="Lucida Console"/>
                <a:cs typeface="Lucida Console"/>
              </a:rPr>
              <a:t>sporty_league</a:t>
            </a:r>
            <a:r>
              <a:rPr lang="en-US" sz="1600" dirty="0">
                <a:latin typeface="Lucida Console"/>
                <a:cs typeface="Lucida Console"/>
              </a:rPr>
              <a:t> WHERE </a:t>
            </a:r>
            <a:r>
              <a:rPr lang="en-US" sz="1600" b="1" dirty="0" err="1">
                <a:solidFill>
                  <a:srgbClr val="148C73"/>
                </a:solidFill>
                <a:latin typeface="Lucida Console"/>
                <a:cs typeface="Lucida Console"/>
              </a:rPr>
              <a:t>team_name</a:t>
            </a:r>
            <a:r>
              <a:rPr lang="en-US" sz="1600" dirty="0">
                <a:solidFill>
                  <a:srgbClr val="148C73"/>
                </a:solidFill>
                <a:latin typeface="Lucida Console"/>
                <a:cs typeface="Lucida Console"/>
              </a:rPr>
              <a:t> </a:t>
            </a:r>
            <a:r>
              <a:rPr lang="en-US" sz="1600" dirty="0">
                <a:latin typeface="Lucida Console"/>
                <a:cs typeface="Lucida Console"/>
              </a:rPr>
              <a:t>= ‘PSG’;</a:t>
            </a:r>
            <a:endParaRPr lang="en-US" sz="3700" dirty="0">
              <a:latin typeface="Lucida Console"/>
              <a:cs typeface="Lucida Console"/>
            </a:endParaRPr>
          </a:p>
          <a:p>
            <a:pPr marL="0" indent="0">
              <a:buNone/>
            </a:pPr>
            <a:endParaRPr lang="en-US" dirty="0"/>
          </a:p>
        </p:txBody>
      </p:sp>
      <p:sp>
        <p:nvSpPr>
          <p:cNvPr id="5" name="Content Placeholder 2"/>
          <p:cNvSpPr txBox="1">
            <a:spLocks/>
          </p:cNvSpPr>
          <p:nvPr/>
        </p:nvSpPr>
        <p:spPr>
          <a:xfrm>
            <a:off x="838200" y="3643247"/>
            <a:ext cx="8814847" cy="2850859"/>
          </a:xfrm>
          <a:prstGeom prst="rect">
            <a:avLst/>
          </a:prstGeom>
        </p:spPr>
        <p:txBody>
          <a:bodyPr vert="horz" lIns="0" tIns="0" rIns="0" bIns="0" rtlCol="0">
            <a:noAutofit/>
          </a:bodyPr>
          <a:lstStyle>
            <a:lvl1pPr marL="341367" marR="0" indent="-341367" algn="l" defTabSz="609585" rtl="0" eaLnBrk="1" fontAlgn="auto" latinLnBrk="0" hangingPunct="1">
              <a:lnSpc>
                <a:spcPct val="90000"/>
              </a:lnSpc>
              <a:spcBef>
                <a:spcPts val="933"/>
              </a:spcBef>
              <a:spcAft>
                <a:spcPts val="0"/>
              </a:spcAft>
              <a:buClr>
                <a:srgbClr val="BE4200"/>
              </a:buClr>
              <a:buSzTx/>
              <a:buFont typeface="Arial"/>
              <a:buChar char="•"/>
              <a:tabLst/>
              <a:defRPr sz="2800" b="0" i="0" kern="1200" spc="10" baseline="0">
                <a:solidFill>
                  <a:schemeClr val="tx1"/>
                </a:solidFill>
                <a:latin typeface="Roboto Light"/>
                <a:ea typeface="+mn-ea"/>
                <a:cs typeface="Roboto Light"/>
              </a:defRPr>
            </a:lvl1pPr>
            <a:lvl2pPr marL="548640" indent="-256032" algn="l" defTabSz="457200" rtl="0" eaLnBrk="1" latinLnBrk="0" hangingPunct="1">
              <a:lnSpc>
                <a:spcPct val="90000"/>
              </a:lnSpc>
              <a:spcBef>
                <a:spcPts val="1000"/>
              </a:spcBef>
              <a:spcAft>
                <a:spcPts val="0"/>
              </a:spcAft>
              <a:buClr>
                <a:schemeClr val="bg2"/>
              </a:buClr>
              <a:buFont typeface="Arial"/>
              <a:buChar char="•"/>
              <a:defRPr sz="2400" b="0" i="0" kern="1200" spc="10" baseline="0">
                <a:solidFill>
                  <a:schemeClr val="tx1"/>
                </a:solidFill>
                <a:latin typeface="Roboto Light"/>
                <a:ea typeface="+mn-ea"/>
                <a:cs typeface="Roboto Light"/>
              </a:defRPr>
            </a:lvl2pPr>
            <a:lvl3pPr marL="868680" indent="-228600" algn="l" defTabSz="457200" rtl="0" eaLnBrk="1" latinLnBrk="0" hangingPunct="1">
              <a:lnSpc>
                <a:spcPct val="90000"/>
              </a:lnSpc>
              <a:spcBef>
                <a:spcPts val="1000"/>
              </a:spcBef>
              <a:spcAft>
                <a:spcPts val="0"/>
              </a:spcAft>
              <a:buClr>
                <a:schemeClr val="bg2"/>
              </a:buClr>
              <a:buFont typeface="Arial"/>
              <a:buChar char="•"/>
              <a:defRPr sz="2000" b="0" i="0" kern="1200" spc="10" baseline="0">
                <a:solidFill>
                  <a:schemeClr val="tx1"/>
                </a:solidFill>
                <a:latin typeface="Roboto Light"/>
                <a:ea typeface="+mn-ea"/>
                <a:cs typeface="Roboto Light"/>
              </a:defRPr>
            </a:lvl3pPr>
            <a:lvl4pPr marL="1143000" indent="-219456" algn="l" defTabSz="457200" rtl="0" eaLnBrk="1" latinLnBrk="0" hangingPunct="1">
              <a:lnSpc>
                <a:spcPct val="90000"/>
              </a:lnSpc>
              <a:spcBef>
                <a:spcPts val="1000"/>
              </a:spcBef>
              <a:spcAft>
                <a:spcPts val="0"/>
              </a:spcAft>
              <a:buClr>
                <a:schemeClr val="bg2"/>
              </a:buClr>
              <a:buFont typeface="Arial"/>
              <a:buChar char="•"/>
              <a:defRPr sz="1800" b="0" i="0" kern="1200" spc="10" baseline="0">
                <a:solidFill>
                  <a:schemeClr val="tx1"/>
                </a:solidFill>
                <a:latin typeface="Roboto Light"/>
                <a:ea typeface="+mn-ea"/>
                <a:cs typeface="Roboto Light"/>
              </a:defRPr>
            </a:lvl4pPr>
            <a:lvl5pPr marL="1691640" indent="-182880" algn="l" defTabSz="457200" rtl="0" eaLnBrk="1" latinLnBrk="0" hangingPunct="1">
              <a:lnSpc>
                <a:spcPts val="2500"/>
              </a:lnSpc>
              <a:spcBef>
                <a:spcPts val="1000"/>
              </a:spcBef>
              <a:spcAft>
                <a:spcPts val="0"/>
              </a:spcAft>
              <a:buClr>
                <a:srgbClr val="BE4200"/>
              </a:buClr>
              <a:buFont typeface="Arial"/>
              <a:buChar char="•"/>
              <a:defRPr sz="1800" kern="1200" spc="10">
                <a:solidFill>
                  <a:schemeClr val="tx1"/>
                </a:solidFill>
                <a:latin typeface="Roboto Regular"/>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900" dirty="0"/>
              <a:t>Data type : BLOB, UUID, TIMEUUID, User Defined Type …</a:t>
            </a:r>
          </a:p>
          <a:p>
            <a:r>
              <a:rPr lang="en-US" sz="1900" dirty="0"/>
              <a:t>User Defined Functions, User Defined Aggregates</a:t>
            </a:r>
          </a:p>
          <a:p>
            <a:r>
              <a:rPr lang="en-US" sz="1900" dirty="0"/>
              <a:t>Collections : Map, List, Set</a:t>
            </a:r>
          </a:p>
          <a:p>
            <a:r>
              <a:rPr lang="en-US" sz="1900" dirty="0"/>
              <a:t>TTL (Time-To-Live) at column level</a:t>
            </a:r>
          </a:p>
          <a:p>
            <a:r>
              <a:rPr lang="en-US" sz="1900" dirty="0"/>
              <a:t>Counters</a:t>
            </a:r>
          </a:p>
          <a:p>
            <a:r>
              <a:rPr lang="en-US" sz="1900" dirty="0"/>
              <a:t>Batch statements</a:t>
            </a:r>
          </a:p>
          <a:p>
            <a:r>
              <a:rPr lang="en-US" sz="1900" dirty="0"/>
              <a:t>Secondary Index</a:t>
            </a:r>
            <a:endParaRPr lang="en-US" sz="2100" dirty="0"/>
          </a:p>
          <a:p>
            <a:endParaRPr lang="en-US" sz="2100" dirty="0"/>
          </a:p>
          <a:p>
            <a:endParaRPr lang="en-US" sz="2100" b="1" dirty="0"/>
          </a:p>
          <a:p>
            <a:endParaRPr lang="en-US" sz="2100" dirty="0"/>
          </a:p>
          <a:p>
            <a:endParaRPr lang="en-US" sz="2100" dirty="0"/>
          </a:p>
          <a:p>
            <a:endParaRPr lang="en-US" sz="2100" dirty="0"/>
          </a:p>
        </p:txBody>
      </p:sp>
    </p:spTree>
    <p:extLst>
      <p:ext uri="{BB962C8B-B14F-4D97-AF65-F5344CB8AC3E}">
        <p14:creationId xmlns:p14="http://schemas.microsoft.com/office/powerpoint/2010/main" val="3198440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a:t>
            </a:r>
          </a:p>
        </p:txBody>
      </p:sp>
      <p:sp>
        <p:nvSpPr>
          <p:cNvPr id="3" name="Content Placeholder 2"/>
          <p:cNvSpPr>
            <a:spLocks noGrp="1"/>
          </p:cNvSpPr>
          <p:nvPr>
            <p:ph idx="1"/>
          </p:nvPr>
        </p:nvSpPr>
        <p:spPr/>
        <p:txBody>
          <a:bodyPr/>
          <a:lstStyle/>
          <a:p>
            <a:r>
              <a:rPr lang="en-US" dirty="0"/>
              <a:t>Download Cassandra</a:t>
            </a:r>
          </a:p>
          <a:p>
            <a:pPr lvl="1"/>
            <a:r>
              <a:rPr lang="en-US" dirty="0">
                <a:hlinkClick r:id="rId2"/>
              </a:rPr>
              <a:t>http://cassandra.apache.org/download/</a:t>
            </a:r>
            <a:endParaRPr lang="en-US" dirty="0"/>
          </a:p>
          <a:p>
            <a:r>
              <a:rPr lang="en-US" dirty="0"/>
              <a:t>Extract on Nodes</a:t>
            </a:r>
          </a:p>
          <a:p>
            <a:pPr lvl="1"/>
            <a:r>
              <a:rPr lang="en-US" dirty="0"/>
              <a:t>Tar </a:t>
            </a:r>
            <a:r>
              <a:rPr lang="en-US" dirty="0" err="1"/>
              <a:t>xvf</a:t>
            </a:r>
            <a:r>
              <a:rPr lang="en-US" dirty="0"/>
              <a:t> apache-cassandra-3.11.0-bin.tar.gz</a:t>
            </a:r>
          </a:p>
          <a:p>
            <a:r>
              <a:rPr lang="en-US" dirty="0" err="1"/>
              <a:t>Config</a:t>
            </a:r>
            <a:r>
              <a:rPr lang="en-US" dirty="0"/>
              <a:t> it!</a:t>
            </a:r>
          </a:p>
          <a:p>
            <a:pPr lvl="1"/>
            <a:r>
              <a:rPr lang="en-US" dirty="0" err="1"/>
              <a:t>Cassandra.yaml</a:t>
            </a:r>
            <a:r>
              <a:rPr lang="en-US" dirty="0"/>
              <a:t> file</a:t>
            </a:r>
          </a:p>
          <a:p>
            <a:pPr lvl="1"/>
            <a:r>
              <a:rPr lang="en-US" dirty="0"/>
              <a:t>Cassandra-env.sh file</a:t>
            </a:r>
          </a:p>
          <a:p>
            <a:r>
              <a:rPr lang="en-US" dirty="0"/>
              <a:t>Run it!</a:t>
            </a:r>
          </a:p>
          <a:p>
            <a:pPr lvl="1"/>
            <a:r>
              <a:rPr lang="en-US" dirty="0" err="1"/>
              <a:t>Cassnadra</a:t>
            </a:r>
            <a:r>
              <a:rPr lang="en-US" dirty="0"/>
              <a:t> -f</a:t>
            </a:r>
          </a:p>
        </p:txBody>
      </p:sp>
    </p:spTree>
    <p:extLst>
      <p:ext uri="{BB962C8B-B14F-4D97-AF65-F5344CB8AC3E}">
        <p14:creationId xmlns:p14="http://schemas.microsoft.com/office/powerpoint/2010/main" val="2341322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a:t>
            </a:r>
            <a:r>
              <a:rPr lang="en-US" dirty="0" err="1"/>
              <a:t>Config</a:t>
            </a:r>
            <a:r>
              <a:rPr lang="en-US" dirty="0"/>
              <a:t> Properties</a:t>
            </a:r>
          </a:p>
        </p:txBody>
      </p:sp>
      <p:sp>
        <p:nvSpPr>
          <p:cNvPr id="3" name="Content Placeholder 2"/>
          <p:cNvSpPr>
            <a:spLocks noGrp="1"/>
          </p:cNvSpPr>
          <p:nvPr>
            <p:ph idx="1"/>
          </p:nvPr>
        </p:nvSpPr>
        <p:spPr>
          <a:xfrm>
            <a:off x="838200" y="1520889"/>
            <a:ext cx="10515600" cy="4740049"/>
          </a:xfrm>
        </p:spPr>
        <p:txBody>
          <a:bodyPr>
            <a:normAutofit fontScale="92500" lnSpcReduction="10000"/>
          </a:bodyPr>
          <a:lstStyle/>
          <a:p>
            <a:r>
              <a:rPr lang="en-US" dirty="0" err="1"/>
              <a:t>Cluster_name</a:t>
            </a:r>
            <a:endParaRPr lang="en-US" dirty="0"/>
          </a:p>
          <a:p>
            <a:pPr lvl="1"/>
            <a:r>
              <a:rPr lang="en-US" dirty="0"/>
              <a:t>(Default: Test Cluster) The name of the cluster. This setting prevents nodes in one logical cluster from joining another. All nodes in a cluster must have the same value.</a:t>
            </a:r>
          </a:p>
          <a:p>
            <a:r>
              <a:rPr lang="en-US" dirty="0" err="1"/>
              <a:t>listen_address</a:t>
            </a:r>
            <a:endParaRPr lang="en-US" dirty="0"/>
          </a:p>
          <a:p>
            <a:pPr lvl="1"/>
            <a:r>
              <a:rPr lang="en-US" dirty="0"/>
              <a:t>(Default: localhost) The IP address or hostname that Cassandra binds to for connecting this node to other nodes.</a:t>
            </a:r>
          </a:p>
          <a:p>
            <a:r>
              <a:rPr lang="en-US" dirty="0" err="1"/>
              <a:t>listen_interface</a:t>
            </a:r>
            <a:endParaRPr lang="en-US" dirty="0"/>
          </a:p>
          <a:p>
            <a:pPr lvl="1"/>
            <a:r>
              <a:rPr lang="en-US" dirty="0"/>
              <a:t>(Default: eth0) The interface that Cassandra binds to for connecting to other Cassandra nodes</a:t>
            </a:r>
          </a:p>
          <a:p>
            <a:r>
              <a:rPr lang="en-US" dirty="0"/>
              <a:t>Seeds</a:t>
            </a:r>
          </a:p>
          <a:p>
            <a:pPr lvl="1"/>
            <a:r>
              <a:rPr lang="en-US" dirty="0"/>
              <a:t> </a:t>
            </a:r>
            <a:r>
              <a:rPr lang="en-US" i="1" dirty="0"/>
              <a:t>internal IP address of each seed node</a:t>
            </a:r>
          </a:p>
          <a:p>
            <a:r>
              <a:rPr lang="en-US" dirty="0" err="1"/>
              <a:t>Rpc_address</a:t>
            </a:r>
            <a:endParaRPr lang="en-US" dirty="0"/>
          </a:p>
          <a:p>
            <a:pPr lvl="1"/>
            <a:r>
              <a:rPr lang="en-US" dirty="0"/>
              <a:t>Listen address for client connections </a:t>
            </a:r>
          </a:p>
          <a:p>
            <a:endParaRPr lang="en-US" dirty="0"/>
          </a:p>
        </p:txBody>
      </p:sp>
    </p:spTree>
    <p:extLst>
      <p:ext uri="{BB962C8B-B14F-4D97-AF65-F5344CB8AC3E}">
        <p14:creationId xmlns:p14="http://schemas.microsoft.com/office/powerpoint/2010/main" val="99550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Data Directories</a:t>
            </a:r>
          </a:p>
        </p:txBody>
      </p:sp>
      <p:sp>
        <p:nvSpPr>
          <p:cNvPr id="3" name="Content Placeholder 2"/>
          <p:cNvSpPr>
            <a:spLocks noGrp="1"/>
          </p:cNvSpPr>
          <p:nvPr>
            <p:ph idx="1"/>
          </p:nvPr>
        </p:nvSpPr>
        <p:spPr/>
        <p:txBody>
          <a:bodyPr/>
          <a:lstStyle/>
          <a:p>
            <a:r>
              <a:rPr lang="en-US" dirty="0" err="1"/>
              <a:t>commitlog_directory</a:t>
            </a:r>
            <a:endParaRPr lang="en-US" dirty="0"/>
          </a:p>
          <a:p>
            <a:pPr lvl="1"/>
            <a:r>
              <a:rPr lang="en-US" dirty="0"/>
              <a:t>The directory where the commit log is stored.</a:t>
            </a:r>
            <a:endParaRPr lang="fa-IR" dirty="0"/>
          </a:p>
          <a:p>
            <a:r>
              <a:rPr lang="en-US" dirty="0" err="1"/>
              <a:t>data_file_directory</a:t>
            </a:r>
            <a:endParaRPr lang="en-US" dirty="0"/>
          </a:p>
          <a:p>
            <a:pPr lvl="1"/>
            <a:r>
              <a:rPr lang="en-US" dirty="0"/>
              <a:t>The directory location where table data is stored (in </a:t>
            </a:r>
            <a:r>
              <a:rPr lang="en-US" dirty="0" err="1"/>
              <a:t>SSTables</a:t>
            </a:r>
            <a:r>
              <a:rPr lang="en-US" dirty="0"/>
              <a:t>).</a:t>
            </a:r>
          </a:p>
          <a:p>
            <a:pPr lvl="1"/>
            <a:r>
              <a:rPr lang="en-US" dirty="0"/>
              <a:t>As a production best practice, use RAID 0 and SSDs</a:t>
            </a:r>
          </a:p>
          <a:p>
            <a:r>
              <a:rPr lang="en-US" dirty="0" err="1"/>
              <a:t>saved_caches_directory</a:t>
            </a:r>
            <a:endParaRPr lang="en-US" dirty="0"/>
          </a:p>
          <a:p>
            <a:pPr lvl="1"/>
            <a:r>
              <a:rPr lang="en-US" dirty="0"/>
              <a:t>The directory location where table key and row caches are stored.</a:t>
            </a:r>
          </a:p>
          <a:p>
            <a:endParaRPr lang="en-US" dirty="0"/>
          </a:p>
        </p:txBody>
      </p:sp>
    </p:spTree>
    <p:extLst>
      <p:ext uri="{BB962C8B-B14F-4D97-AF65-F5344CB8AC3E}">
        <p14:creationId xmlns:p14="http://schemas.microsoft.com/office/powerpoint/2010/main" val="3352267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46864"/>
            <a:ext cx="10515600" cy="1325563"/>
          </a:xfrm>
        </p:spPr>
        <p:txBody>
          <a:bodyPr/>
          <a:lstStyle/>
          <a:p>
            <a:r>
              <a:rPr lang="en-US" dirty="0"/>
              <a:t>Installing Cassandra!</a:t>
            </a:r>
          </a:p>
        </p:txBody>
      </p:sp>
    </p:spTree>
    <p:extLst>
      <p:ext uri="{BB962C8B-B14F-4D97-AF65-F5344CB8AC3E}">
        <p14:creationId xmlns:p14="http://schemas.microsoft.com/office/powerpoint/2010/main" val="428992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Cassandra</a:t>
            </a:r>
            <a:endParaRPr lang="en-US" dirty="0"/>
          </a:p>
        </p:txBody>
      </p:sp>
      <p:sp>
        <p:nvSpPr>
          <p:cNvPr id="3" name="Content Placeholder 2"/>
          <p:cNvSpPr>
            <a:spLocks noGrp="1"/>
          </p:cNvSpPr>
          <p:nvPr>
            <p:ph idx="1"/>
          </p:nvPr>
        </p:nvSpPr>
        <p:spPr/>
        <p:txBody>
          <a:bodyPr>
            <a:normAutofit/>
          </a:bodyPr>
          <a:lstStyle/>
          <a:p>
            <a:r>
              <a:rPr lang="en-US" dirty="0"/>
              <a:t>Cassandra is a distributed, decentralized, fault tolerant, eventually consistent, linearly scalable, and column-oriented data store</a:t>
            </a:r>
          </a:p>
          <a:p>
            <a:endParaRPr lang="en-US" dirty="0"/>
          </a:p>
          <a:p>
            <a:r>
              <a:rPr lang="en-US" dirty="0"/>
              <a:t>It takes advantage of two proven and closely similar data-store  mechanisms, namely </a:t>
            </a:r>
            <a:r>
              <a:rPr lang="en-US" i="1" dirty="0" err="1"/>
              <a:t>Bigtable</a:t>
            </a:r>
            <a:r>
              <a:rPr lang="en-US" i="1" dirty="0"/>
              <a:t> and</a:t>
            </a:r>
            <a:r>
              <a:rPr lang="en-US" dirty="0"/>
              <a:t> </a:t>
            </a:r>
            <a:r>
              <a:rPr lang="en-US" i="1" dirty="0"/>
              <a:t>Amazon Dynamo</a:t>
            </a:r>
            <a:endParaRPr lang="en-US" dirty="0"/>
          </a:p>
        </p:txBody>
      </p:sp>
    </p:spTree>
    <p:extLst>
      <p:ext uri="{BB962C8B-B14F-4D97-AF65-F5344CB8AC3E}">
        <p14:creationId xmlns:p14="http://schemas.microsoft.com/office/powerpoint/2010/main" val="294105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Data Modeling</a:t>
            </a:r>
          </a:p>
        </p:txBody>
      </p:sp>
      <p:sp>
        <p:nvSpPr>
          <p:cNvPr id="3" name="Content Placeholder 2"/>
          <p:cNvSpPr>
            <a:spLocks noGrp="1"/>
          </p:cNvSpPr>
          <p:nvPr>
            <p:ph idx="1"/>
          </p:nvPr>
        </p:nvSpPr>
        <p:spPr/>
        <p:txBody>
          <a:bodyPr/>
          <a:lstStyle/>
          <a:p>
            <a:r>
              <a:rPr lang="en-US" dirty="0" err="1"/>
              <a:t>Cassnadra</a:t>
            </a:r>
            <a:r>
              <a:rPr lang="en-US" dirty="0"/>
              <a:t> is a distributed, nested, sorted hash map where the outer sorted hash map is distributed across the machines and the inner one stays on one machine.</a:t>
            </a:r>
          </a:p>
        </p:txBody>
      </p:sp>
      <p:pic>
        <p:nvPicPr>
          <p:cNvPr id="4" name="Picture 3"/>
          <p:cNvPicPr>
            <a:picLocks noChangeAspect="1"/>
          </p:cNvPicPr>
          <p:nvPr/>
        </p:nvPicPr>
        <p:blipFill>
          <a:blip r:embed="rId2"/>
          <a:stretch>
            <a:fillRect/>
          </a:stretch>
        </p:blipFill>
        <p:spPr>
          <a:xfrm>
            <a:off x="1492120" y="3203033"/>
            <a:ext cx="9207759" cy="3455037"/>
          </a:xfrm>
          <a:prstGeom prst="rect">
            <a:avLst/>
          </a:prstGeom>
        </p:spPr>
      </p:pic>
    </p:spTree>
    <p:extLst>
      <p:ext uri="{BB962C8B-B14F-4D97-AF65-F5344CB8AC3E}">
        <p14:creationId xmlns:p14="http://schemas.microsoft.com/office/powerpoint/2010/main" val="2578834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81" y="-33925"/>
            <a:ext cx="10515600" cy="1325563"/>
          </a:xfrm>
        </p:spPr>
        <p:txBody>
          <a:bodyPr/>
          <a:lstStyle/>
          <a:p>
            <a:r>
              <a:rPr lang="en-US" b="1" dirty="0"/>
              <a:t>Data types</a:t>
            </a:r>
            <a:endParaRPr lang="en-US" dirty="0"/>
          </a:p>
        </p:txBody>
      </p:sp>
      <p:pic>
        <p:nvPicPr>
          <p:cNvPr id="4" name="Content Placeholder 3"/>
          <p:cNvPicPr>
            <a:picLocks noGrp="1" noChangeAspect="1"/>
          </p:cNvPicPr>
          <p:nvPr>
            <p:ph idx="1"/>
          </p:nvPr>
        </p:nvPicPr>
        <p:blipFill>
          <a:blip r:embed="rId2"/>
          <a:stretch>
            <a:fillRect/>
          </a:stretch>
        </p:blipFill>
        <p:spPr>
          <a:xfrm>
            <a:off x="1681206" y="1014548"/>
            <a:ext cx="8453535" cy="5447369"/>
          </a:xfrm>
          <a:prstGeom prst="rect">
            <a:avLst/>
          </a:prstGeom>
        </p:spPr>
      </p:pic>
    </p:spTree>
    <p:extLst>
      <p:ext uri="{BB962C8B-B14F-4D97-AF65-F5344CB8AC3E}">
        <p14:creationId xmlns:p14="http://schemas.microsoft.com/office/powerpoint/2010/main" val="579057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types</a:t>
            </a:r>
            <a:endParaRPr lang="en-US" dirty="0"/>
          </a:p>
        </p:txBody>
      </p:sp>
      <p:pic>
        <p:nvPicPr>
          <p:cNvPr id="4" name="Content Placeholder 3"/>
          <p:cNvPicPr>
            <a:picLocks noGrp="1" noChangeAspect="1"/>
          </p:cNvPicPr>
          <p:nvPr>
            <p:ph idx="1"/>
          </p:nvPr>
        </p:nvPicPr>
        <p:blipFill>
          <a:blip r:embed="rId2"/>
          <a:stretch>
            <a:fillRect/>
          </a:stretch>
        </p:blipFill>
        <p:spPr>
          <a:xfrm>
            <a:off x="1492898" y="1343609"/>
            <a:ext cx="9485862" cy="5365661"/>
          </a:xfrm>
          <a:prstGeom prst="rect">
            <a:avLst/>
          </a:prstGeom>
        </p:spPr>
      </p:pic>
    </p:spTree>
    <p:extLst>
      <p:ext uri="{BB962C8B-B14F-4D97-AF65-F5344CB8AC3E}">
        <p14:creationId xmlns:p14="http://schemas.microsoft.com/office/powerpoint/2010/main" val="360425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primary index</a:t>
            </a:r>
            <a:endParaRPr lang="en-US" dirty="0"/>
          </a:p>
        </p:txBody>
      </p:sp>
      <p:sp>
        <p:nvSpPr>
          <p:cNvPr id="3" name="Content Placeholder 2"/>
          <p:cNvSpPr>
            <a:spLocks noGrp="1"/>
          </p:cNvSpPr>
          <p:nvPr>
            <p:ph idx="1"/>
          </p:nvPr>
        </p:nvSpPr>
        <p:spPr/>
        <p:txBody>
          <a:bodyPr/>
          <a:lstStyle/>
          <a:p>
            <a:r>
              <a:rPr lang="en-US" dirty="0"/>
              <a:t>Cassandra uses the </a:t>
            </a:r>
            <a:r>
              <a:rPr lang="en-US" dirty="0" err="1"/>
              <a:t>partitioner</a:t>
            </a:r>
            <a:r>
              <a:rPr lang="en-US" dirty="0"/>
              <a:t> (cluster-level setting) and replica placement strategy (</a:t>
            </a:r>
            <a:r>
              <a:rPr lang="en-US" dirty="0" err="1"/>
              <a:t>keyspace</a:t>
            </a:r>
            <a:r>
              <a:rPr lang="en-US" dirty="0"/>
              <a:t>-level setting) to locate the nodes that own a particular row.</a:t>
            </a:r>
          </a:p>
          <a:p>
            <a:r>
              <a:rPr lang="en-US" dirty="0" err="1"/>
              <a:t>Partitioners</a:t>
            </a:r>
            <a:r>
              <a:rPr lang="en-US" dirty="0"/>
              <a:t> use a hash function to convert a row key into a unique number (called </a:t>
            </a:r>
            <a:r>
              <a:rPr lang="en-US" b="1" dirty="0"/>
              <a:t>token</a:t>
            </a:r>
            <a:r>
              <a:rPr lang="en-US" dirty="0"/>
              <a:t>) and then read/write happens from the node that owns this token</a:t>
            </a:r>
          </a:p>
        </p:txBody>
      </p:sp>
    </p:spTree>
    <p:extLst>
      <p:ext uri="{BB962C8B-B14F-4D97-AF65-F5344CB8AC3E}">
        <p14:creationId xmlns:p14="http://schemas.microsoft.com/office/powerpoint/2010/main" val="27533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a:t>
            </a:r>
            <a:r>
              <a:rPr lang="en-US" b="1" dirty="0" err="1"/>
              <a:t>keyspace</a:t>
            </a:r>
            <a:endParaRPr lang="en-US" dirty="0"/>
          </a:p>
        </p:txBody>
      </p:sp>
      <p:sp>
        <p:nvSpPr>
          <p:cNvPr id="3" name="Content Placeholder 2"/>
          <p:cNvSpPr>
            <a:spLocks noGrp="1"/>
          </p:cNvSpPr>
          <p:nvPr>
            <p:ph idx="1"/>
          </p:nvPr>
        </p:nvSpPr>
        <p:spPr/>
        <p:txBody>
          <a:bodyPr/>
          <a:lstStyle/>
          <a:p>
            <a:r>
              <a:rPr lang="en-US" dirty="0"/>
              <a:t>specify how you want your data to be replicated across the nodes. There are two options to do this: </a:t>
            </a:r>
            <a:r>
              <a:rPr lang="en-US" b="1" dirty="0" err="1"/>
              <a:t>SimpleStrategy</a:t>
            </a:r>
            <a:r>
              <a:rPr lang="en-US" dirty="0"/>
              <a:t> and </a:t>
            </a:r>
            <a:r>
              <a:rPr lang="en-US" b="1" dirty="0" err="1"/>
              <a:t>NetworkTopologyStrategy</a:t>
            </a:r>
            <a:endParaRPr lang="en-US" b="1" dirty="0"/>
          </a:p>
          <a:p>
            <a:endParaRPr lang="en-US" b="1" dirty="0"/>
          </a:p>
          <a:p>
            <a:r>
              <a:rPr lang="en-US" b="1" dirty="0"/>
              <a:t>Replication Factor</a:t>
            </a:r>
          </a:p>
          <a:p>
            <a:endParaRPr lang="en-US" dirty="0"/>
          </a:p>
          <a:p>
            <a:r>
              <a:rPr lang="en-US" dirty="0"/>
              <a:t>how would each node know which data center it belongs to? </a:t>
            </a:r>
          </a:p>
          <a:p>
            <a:pPr lvl="1"/>
            <a:r>
              <a:rPr lang="en-US" b="1" dirty="0"/>
              <a:t>Snitch</a:t>
            </a:r>
          </a:p>
        </p:txBody>
      </p:sp>
    </p:spTree>
    <p:extLst>
      <p:ext uri="{BB962C8B-B14F-4D97-AF65-F5344CB8AC3E}">
        <p14:creationId xmlns:p14="http://schemas.microsoft.com/office/powerpoint/2010/main" val="134341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Altering a </a:t>
            </a:r>
            <a:r>
              <a:rPr lang="en-US" b="1" dirty="0" err="1"/>
              <a:t>keyspace</a:t>
            </a:r>
            <a:endParaRPr lang="en-US" dirty="0"/>
          </a:p>
        </p:txBody>
      </p:sp>
      <p:pic>
        <p:nvPicPr>
          <p:cNvPr id="4" name="Content Placeholder 3"/>
          <p:cNvPicPr>
            <a:picLocks noGrp="1" noChangeAspect="1"/>
          </p:cNvPicPr>
          <p:nvPr>
            <p:ph idx="1"/>
          </p:nvPr>
        </p:nvPicPr>
        <p:blipFill>
          <a:blip r:embed="rId2"/>
          <a:stretch>
            <a:fillRect/>
          </a:stretch>
        </p:blipFill>
        <p:spPr>
          <a:xfrm>
            <a:off x="450980" y="2612572"/>
            <a:ext cx="11290040" cy="2258008"/>
          </a:xfrm>
          <a:prstGeom prst="rect">
            <a:avLst/>
          </a:prstGeom>
        </p:spPr>
      </p:pic>
    </p:spTree>
    <p:extLst>
      <p:ext uri="{BB962C8B-B14F-4D97-AF65-F5344CB8AC3E}">
        <p14:creationId xmlns:p14="http://schemas.microsoft.com/office/powerpoint/2010/main" val="1772417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table</a:t>
            </a:r>
            <a:endParaRPr lang="en-US" dirty="0"/>
          </a:p>
        </p:txBody>
      </p:sp>
      <p:pic>
        <p:nvPicPr>
          <p:cNvPr id="4" name="Content Placeholder 3"/>
          <p:cNvPicPr>
            <a:picLocks noGrp="1" noChangeAspect="1"/>
          </p:cNvPicPr>
          <p:nvPr>
            <p:ph idx="1"/>
          </p:nvPr>
        </p:nvPicPr>
        <p:blipFill>
          <a:blip r:embed="rId2"/>
          <a:stretch>
            <a:fillRect/>
          </a:stretch>
        </p:blipFill>
        <p:spPr>
          <a:xfrm>
            <a:off x="838200" y="2491273"/>
            <a:ext cx="9984151" cy="2370964"/>
          </a:xfrm>
          <a:prstGeom prst="rect">
            <a:avLst/>
          </a:prstGeom>
        </p:spPr>
      </p:pic>
    </p:spTree>
    <p:extLst>
      <p:ext uri="{BB962C8B-B14F-4D97-AF65-F5344CB8AC3E}">
        <p14:creationId xmlns:p14="http://schemas.microsoft.com/office/powerpoint/2010/main" val="10914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 Cell</a:t>
            </a:r>
          </a:p>
        </p:txBody>
      </p:sp>
      <p:sp>
        <p:nvSpPr>
          <p:cNvPr id="3" name="Content Placeholder 2"/>
          <p:cNvSpPr>
            <a:spLocks noGrp="1"/>
          </p:cNvSpPr>
          <p:nvPr>
            <p:ph idx="1"/>
          </p:nvPr>
        </p:nvSpPr>
        <p:spPr/>
        <p:txBody>
          <a:bodyPr/>
          <a:lstStyle/>
          <a:p>
            <a:r>
              <a:rPr lang="en-US" dirty="0"/>
              <a:t>A counter column is a special purpose cell to keep count.</a:t>
            </a:r>
          </a:p>
          <a:p>
            <a:r>
              <a:rPr lang="en-US" dirty="0"/>
              <a:t> A client application can increment or decrement it by an integer value.</a:t>
            </a:r>
          </a:p>
          <a:p>
            <a:r>
              <a:rPr lang="en-US" dirty="0"/>
              <a:t>Cannot mix counter and non counter columns in the same table.</a:t>
            </a:r>
          </a:p>
        </p:txBody>
      </p:sp>
    </p:spTree>
    <p:extLst>
      <p:ext uri="{BB962C8B-B14F-4D97-AF65-F5344CB8AC3E}">
        <p14:creationId xmlns:p14="http://schemas.microsoft.com/office/powerpoint/2010/main" val="4272695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545" y="0"/>
            <a:ext cx="10515600" cy="1325563"/>
          </a:xfrm>
        </p:spPr>
        <p:txBody>
          <a:bodyPr/>
          <a:lstStyle/>
          <a:p>
            <a:r>
              <a:rPr lang="en-US" b="1" dirty="0"/>
              <a:t>Secondary Index</a:t>
            </a:r>
            <a:endParaRPr lang="en-US" dirty="0"/>
          </a:p>
        </p:txBody>
      </p:sp>
      <p:sp>
        <p:nvSpPr>
          <p:cNvPr id="3" name="Content Placeholder 2"/>
          <p:cNvSpPr>
            <a:spLocks noGrp="1"/>
          </p:cNvSpPr>
          <p:nvPr>
            <p:ph idx="1"/>
          </p:nvPr>
        </p:nvSpPr>
        <p:spPr>
          <a:xfrm>
            <a:off x="690419" y="1325563"/>
            <a:ext cx="10515600" cy="4351338"/>
          </a:xfrm>
        </p:spPr>
        <p:txBody>
          <a:bodyPr/>
          <a:lstStyle/>
          <a:p>
            <a:r>
              <a:rPr lang="en-US" dirty="0"/>
              <a:t>you can create an index on a column after defining a table. You can also index a collection column. Secondary indexes are used to query a table using a column that is not normally </a:t>
            </a:r>
            <a:r>
              <a:rPr lang="en-US" dirty="0" err="1"/>
              <a:t>queryable</a:t>
            </a:r>
            <a:r>
              <a:rPr lang="en-US" dirty="0"/>
              <a:t>.</a:t>
            </a:r>
          </a:p>
          <a:p>
            <a:endParaRPr lang="en-US" dirty="0"/>
          </a:p>
        </p:txBody>
      </p:sp>
      <p:pic>
        <p:nvPicPr>
          <p:cNvPr id="5" name="Picture 4"/>
          <p:cNvPicPr>
            <a:picLocks noChangeAspect="1"/>
          </p:cNvPicPr>
          <p:nvPr/>
        </p:nvPicPr>
        <p:blipFill>
          <a:blip r:embed="rId2"/>
          <a:stretch>
            <a:fillRect/>
          </a:stretch>
        </p:blipFill>
        <p:spPr>
          <a:xfrm>
            <a:off x="3051468" y="2794963"/>
            <a:ext cx="5793501" cy="3476101"/>
          </a:xfrm>
          <a:prstGeom prst="rect">
            <a:avLst/>
          </a:prstGeom>
        </p:spPr>
      </p:pic>
    </p:spTree>
    <p:extLst>
      <p:ext uri="{BB962C8B-B14F-4D97-AF65-F5344CB8AC3E}">
        <p14:creationId xmlns:p14="http://schemas.microsoft.com/office/powerpoint/2010/main" val="2549140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Secondary Index</a:t>
            </a:r>
            <a:endParaRPr lang="en-US" dirty="0"/>
          </a:p>
        </p:txBody>
      </p:sp>
      <p:sp>
        <p:nvSpPr>
          <p:cNvPr id="3" name="Content Placeholder 2"/>
          <p:cNvSpPr>
            <a:spLocks noGrp="1"/>
          </p:cNvSpPr>
          <p:nvPr>
            <p:ph idx="1"/>
          </p:nvPr>
        </p:nvSpPr>
        <p:spPr>
          <a:xfrm>
            <a:off x="838200" y="1356527"/>
            <a:ext cx="10515600" cy="4820436"/>
          </a:xfrm>
        </p:spPr>
        <p:txBody>
          <a:bodyPr>
            <a:normAutofit/>
          </a:bodyPr>
          <a:lstStyle/>
          <a:p>
            <a:r>
              <a:rPr lang="en-US" dirty="0"/>
              <a:t>why not just go ahead and create indexes for all the columns?</a:t>
            </a:r>
          </a:p>
          <a:p>
            <a:pPr lvl="1"/>
            <a:r>
              <a:rPr lang="en-US" dirty="0"/>
              <a:t>There are a couple of reasons to that.</a:t>
            </a:r>
          </a:p>
          <a:p>
            <a:pPr lvl="2"/>
            <a:r>
              <a:rPr lang="en-US" dirty="0"/>
              <a:t> First, indexes are not free. Indexes are maintained in separate columns’ families, and extra work is needed to be done every time one mutates a column that has an index on it. </a:t>
            </a:r>
          </a:p>
          <a:p>
            <a:pPr lvl="2"/>
            <a:r>
              <a:rPr lang="en-US" dirty="0"/>
              <a:t>The second thing is cardinality, which is true to the database indexes in general.</a:t>
            </a:r>
          </a:p>
          <a:p>
            <a:r>
              <a:rPr lang="en-US" b="1" dirty="0"/>
              <a:t>Avoid high cardinality columns for indexing </a:t>
            </a:r>
          </a:p>
          <a:p>
            <a:pPr lvl="1"/>
            <a:r>
              <a:rPr lang="en-US" dirty="0"/>
              <a:t>We have seen that high cardinality columns are not good for indexes and hence, we should avoid them.</a:t>
            </a:r>
          </a:p>
          <a:p>
            <a:r>
              <a:rPr lang="en-US" b="1" dirty="0"/>
              <a:t>Extremely low cardinality might not add any value</a:t>
            </a:r>
          </a:p>
          <a:p>
            <a:r>
              <a:rPr lang="en-US" b="1" dirty="0"/>
              <a:t>Extremely frequently updated or deleted columns are a bad choice</a:t>
            </a:r>
            <a:endParaRPr lang="en-US" dirty="0"/>
          </a:p>
        </p:txBody>
      </p:sp>
    </p:spTree>
    <p:extLst>
      <p:ext uri="{BB962C8B-B14F-4D97-AF65-F5344CB8AC3E}">
        <p14:creationId xmlns:p14="http://schemas.microsoft.com/office/powerpoint/2010/main" val="3595239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5785" y="557141"/>
            <a:ext cx="7365501" cy="599356"/>
          </a:xfrm>
        </p:spPr>
        <p:txBody>
          <a:bodyPr>
            <a:normAutofit fontScale="90000"/>
          </a:bodyPr>
          <a:lstStyle/>
          <a:p>
            <a:r>
              <a:rPr lang="en-US" dirty="0"/>
              <a:t>The History of Cassandra</a:t>
            </a:r>
          </a:p>
        </p:txBody>
      </p:sp>
      <p:pic>
        <p:nvPicPr>
          <p:cNvPr id="6" name="Picture 5"/>
          <p:cNvPicPr>
            <a:picLocks noChangeAspect="1"/>
          </p:cNvPicPr>
          <p:nvPr/>
        </p:nvPicPr>
        <p:blipFill>
          <a:blip r:embed="rId2"/>
          <a:stretch>
            <a:fillRect/>
          </a:stretch>
        </p:blipFill>
        <p:spPr>
          <a:xfrm>
            <a:off x="6550660" y="1640841"/>
            <a:ext cx="3284220" cy="1478280"/>
          </a:xfrm>
          <a:prstGeom prst="rect">
            <a:avLst/>
          </a:prstGeom>
          <a:ln>
            <a:solidFill>
              <a:srgbClr val="045E8B"/>
            </a:solidFill>
          </a:ln>
        </p:spPr>
      </p:pic>
      <p:pic>
        <p:nvPicPr>
          <p:cNvPr id="7" name="Picture 6"/>
          <p:cNvPicPr>
            <a:picLocks noChangeAspect="1"/>
          </p:cNvPicPr>
          <p:nvPr/>
        </p:nvPicPr>
        <p:blipFill>
          <a:blip r:embed="rId3"/>
          <a:stretch>
            <a:fillRect/>
          </a:stretch>
        </p:blipFill>
        <p:spPr>
          <a:xfrm>
            <a:off x="4400056" y="3662680"/>
            <a:ext cx="3280904" cy="1234440"/>
          </a:xfrm>
          <a:prstGeom prst="rect">
            <a:avLst/>
          </a:prstGeom>
        </p:spPr>
      </p:pic>
      <p:pic>
        <p:nvPicPr>
          <p:cNvPr id="8" name="Picture 7"/>
          <p:cNvPicPr>
            <a:picLocks noChangeAspect="1"/>
          </p:cNvPicPr>
          <p:nvPr/>
        </p:nvPicPr>
        <p:blipFill>
          <a:blip r:embed="rId4"/>
          <a:stretch>
            <a:fillRect/>
          </a:stretch>
        </p:blipFill>
        <p:spPr>
          <a:xfrm>
            <a:off x="4885719" y="5354320"/>
            <a:ext cx="2357741" cy="985520"/>
          </a:xfrm>
          <a:prstGeom prst="rect">
            <a:avLst/>
          </a:prstGeom>
        </p:spPr>
      </p:pic>
      <p:pic>
        <p:nvPicPr>
          <p:cNvPr id="9" name="Picture 8"/>
          <p:cNvPicPr>
            <a:picLocks noChangeAspect="1"/>
          </p:cNvPicPr>
          <p:nvPr/>
        </p:nvPicPr>
        <p:blipFill>
          <a:blip r:embed="rId5"/>
          <a:stretch>
            <a:fillRect/>
          </a:stretch>
        </p:blipFill>
        <p:spPr>
          <a:xfrm>
            <a:off x="2495508" y="1640841"/>
            <a:ext cx="3255053" cy="1478280"/>
          </a:xfrm>
          <a:prstGeom prst="rect">
            <a:avLst/>
          </a:prstGeom>
          <a:ln>
            <a:solidFill>
              <a:srgbClr val="045E8B"/>
            </a:solidFill>
          </a:ln>
        </p:spPr>
      </p:pic>
      <p:sp>
        <p:nvSpPr>
          <p:cNvPr id="10" name="TextBox 9"/>
          <p:cNvSpPr txBox="1"/>
          <p:nvPr/>
        </p:nvSpPr>
        <p:spPr>
          <a:xfrm>
            <a:off x="3525521" y="1271509"/>
            <a:ext cx="943015" cy="369332"/>
          </a:xfrm>
          <a:prstGeom prst="rect">
            <a:avLst/>
          </a:prstGeom>
          <a:noFill/>
        </p:spPr>
        <p:txBody>
          <a:bodyPr wrap="none" rtlCol="0">
            <a:spAutoFit/>
          </a:bodyPr>
          <a:lstStyle/>
          <a:p>
            <a:r>
              <a:rPr lang="en-US" dirty="0"/>
              <a:t>Bigtable</a:t>
            </a:r>
          </a:p>
        </p:txBody>
      </p:sp>
      <p:sp>
        <p:nvSpPr>
          <p:cNvPr id="11" name="TextBox 10"/>
          <p:cNvSpPr txBox="1"/>
          <p:nvPr/>
        </p:nvSpPr>
        <p:spPr>
          <a:xfrm>
            <a:off x="7680961" y="1271509"/>
            <a:ext cx="970137" cy="369332"/>
          </a:xfrm>
          <a:prstGeom prst="rect">
            <a:avLst/>
          </a:prstGeom>
          <a:noFill/>
        </p:spPr>
        <p:txBody>
          <a:bodyPr wrap="none" rtlCol="0">
            <a:spAutoFit/>
          </a:bodyPr>
          <a:lstStyle/>
          <a:p>
            <a:r>
              <a:rPr lang="en-US" dirty="0"/>
              <a:t>Dynamo</a:t>
            </a:r>
          </a:p>
        </p:txBody>
      </p:sp>
      <p:sp>
        <p:nvSpPr>
          <p:cNvPr id="12" name="Down Arrow 11"/>
          <p:cNvSpPr/>
          <p:nvPr/>
        </p:nvSpPr>
        <p:spPr>
          <a:xfrm>
            <a:off x="5750560" y="4978400"/>
            <a:ext cx="487680" cy="335280"/>
          </a:xfrm>
          <a:prstGeom prst="downArrow">
            <a:avLst/>
          </a:prstGeom>
          <a:solidFill>
            <a:srgbClr val="234B6C"/>
          </a:solidFill>
          <a:ln>
            <a:solidFill>
              <a:srgbClr val="234B6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5364480" y="3251200"/>
            <a:ext cx="213360" cy="297180"/>
          </a:xfrm>
          <a:prstGeom prst="straightConnector1">
            <a:avLst/>
          </a:prstGeom>
          <a:ln>
            <a:solidFill>
              <a:srgbClr val="234B6C"/>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6451600" y="3251200"/>
            <a:ext cx="264160" cy="297180"/>
          </a:xfrm>
          <a:prstGeom prst="straightConnector1">
            <a:avLst/>
          </a:prstGeom>
          <a:ln>
            <a:solidFill>
              <a:srgbClr val="234B6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98325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Updating a Row</a:t>
            </a:r>
            <a:endParaRPr lang="en-US" dirty="0"/>
          </a:p>
        </p:txBody>
      </p:sp>
      <p:pic>
        <p:nvPicPr>
          <p:cNvPr id="4" name="Content Placeholder 3"/>
          <p:cNvPicPr>
            <a:picLocks noGrp="1" noChangeAspect="1"/>
          </p:cNvPicPr>
          <p:nvPr>
            <p:ph idx="1"/>
          </p:nvPr>
        </p:nvPicPr>
        <p:blipFill>
          <a:blip r:embed="rId2"/>
          <a:stretch>
            <a:fillRect/>
          </a:stretch>
        </p:blipFill>
        <p:spPr>
          <a:xfrm>
            <a:off x="838200" y="2659912"/>
            <a:ext cx="10515600" cy="2711339"/>
          </a:xfrm>
          <a:prstGeom prst="rect">
            <a:avLst/>
          </a:prstGeom>
        </p:spPr>
      </p:pic>
    </p:spTree>
    <p:extLst>
      <p:ext uri="{BB962C8B-B14F-4D97-AF65-F5344CB8AC3E}">
        <p14:creationId xmlns:p14="http://schemas.microsoft.com/office/powerpoint/2010/main" val="3765046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 a Row</a:t>
            </a:r>
          </a:p>
        </p:txBody>
      </p:sp>
      <p:pic>
        <p:nvPicPr>
          <p:cNvPr id="4" name="Content Placeholder 3"/>
          <p:cNvPicPr>
            <a:picLocks noGrp="1" noChangeAspect="1"/>
          </p:cNvPicPr>
          <p:nvPr>
            <p:ph idx="1"/>
          </p:nvPr>
        </p:nvPicPr>
        <p:blipFill>
          <a:blip r:embed="rId2"/>
          <a:stretch>
            <a:fillRect/>
          </a:stretch>
        </p:blipFill>
        <p:spPr>
          <a:xfrm>
            <a:off x="301606" y="3014506"/>
            <a:ext cx="11588788" cy="1777887"/>
          </a:xfrm>
          <a:prstGeom prst="rect">
            <a:avLst/>
          </a:prstGeom>
        </p:spPr>
      </p:pic>
    </p:spTree>
    <p:extLst>
      <p:ext uri="{BB962C8B-B14F-4D97-AF65-F5344CB8AC3E}">
        <p14:creationId xmlns:p14="http://schemas.microsoft.com/office/powerpoint/2010/main" val="1314154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Executing the BATCH statement</a:t>
            </a:r>
            <a:endParaRPr lang="en-US" dirty="0"/>
          </a:p>
        </p:txBody>
      </p:sp>
      <p:pic>
        <p:nvPicPr>
          <p:cNvPr id="4" name="Content Placeholder 3"/>
          <p:cNvPicPr>
            <a:picLocks noGrp="1" noChangeAspect="1"/>
          </p:cNvPicPr>
          <p:nvPr>
            <p:ph idx="1"/>
          </p:nvPr>
        </p:nvPicPr>
        <p:blipFill>
          <a:blip r:embed="rId2"/>
          <a:stretch>
            <a:fillRect/>
          </a:stretch>
        </p:blipFill>
        <p:spPr>
          <a:xfrm>
            <a:off x="1658601" y="1690688"/>
            <a:ext cx="7987816" cy="4408948"/>
          </a:xfrm>
          <a:prstGeom prst="rect">
            <a:avLst/>
          </a:prstGeom>
        </p:spPr>
      </p:pic>
    </p:spTree>
    <p:extLst>
      <p:ext uri="{BB962C8B-B14F-4D97-AF65-F5344CB8AC3E}">
        <p14:creationId xmlns:p14="http://schemas.microsoft.com/office/powerpoint/2010/main" val="43915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CQL commands</a:t>
            </a:r>
            <a:endParaRPr lang="en-US" dirty="0"/>
          </a:p>
        </p:txBody>
      </p:sp>
      <p:sp>
        <p:nvSpPr>
          <p:cNvPr id="3" name="Content Placeholder 2"/>
          <p:cNvSpPr>
            <a:spLocks noGrp="1"/>
          </p:cNvSpPr>
          <p:nvPr>
            <p:ph idx="1"/>
          </p:nvPr>
        </p:nvSpPr>
        <p:spPr/>
        <p:txBody>
          <a:bodyPr>
            <a:normAutofit fontScale="85000" lnSpcReduction="20000"/>
          </a:bodyPr>
          <a:lstStyle/>
          <a:p>
            <a:r>
              <a:rPr lang="en-US" b="1" dirty="0"/>
              <a:t>USE</a:t>
            </a:r>
          </a:p>
          <a:p>
            <a:r>
              <a:rPr lang="en-US" b="1" dirty="0"/>
              <a:t>TRUNCATE</a:t>
            </a:r>
          </a:p>
          <a:p>
            <a:r>
              <a:rPr lang="en-US" b="1" dirty="0"/>
              <a:t>DESCRIBE</a:t>
            </a:r>
          </a:p>
          <a:p>
            <a:r>
              <a:rPr lang="en-US" b="1" dirty="0"/>
              <a:t>TRACING</a:t>
            </a:r>
          </a:p>
          <a:p>
            <a:r>
              <a:rPr lang="en-US" b="1" dirty="0"/>
              <a:t>CONSISTENCY</a:t>
            </a:r>
          </a:p>
          <a:p>
            <a:r>
              <a:rPr lang="en-US" b="1" dirty="0"/>
              <a:t>COPY</a:t>
            </a:r>
          </a:p>
          <a:p>
            <a:r>
              <a:rPr lang="en-US" b="1" dirty="0"/>
              <a:t>CAPTURE</a:t>
            </a:r>
          </a:p>
          <a:p>
            <a:r>
              <a:rPr lang="en-US" b="1" dirty="0"/>
              <a:t>ASSUME</a:t>
            </a:r>
          </a:p>
          <a:p>
            <a:r>
              <a:rPr lang="en-US" b="1" dirty="0"/>
              <a:t>SOURCE</a:t>
            </a:r>
          </a:p>
          <a:p>
            <a:r>
              <a:rPr lang="en-US" b="1" dirty="0"/>
              <a:t>SHOW</a:t>
            </a:r>
          </a:p>
          <a:p>
            <a:r>
              <a:rPr lang="en-US" b="1" dirty="0"/>
              <a:t>EXIT or QUIT</a:t>
            </a:r>
          </a:p>
        </p:txBody>
      </p:sp>
    </p:spTree>
    <p:extLst>
      <p:ext uri="{BB962C8B-B14F-4D97-AF65-F5344CB8AC3E}">
        <p14:creationId xmlns:p14="http://schemas.microsoft.com/office/powerpoint/2010/main" val="21630929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Tunable Consistency</a:t>
            </a:r>
          </a:p>
        </p:txBody>
      </p:sp>
      <p:sp>
        <p:nvSpPr>
          <p:cNvPr id="3" name="Content Placeholder 2"/>
          <p:cNvSpPr>
            <a:spLocks noGrp="1"/>
          </p:cNvSpPr>
          <p:nvPr>
            <p:ph idx="1"/>
          </p:nvPr>
        </p:nvSpPr>
        <p:spPr/>
        <p:txBody>
          <a:bodyPr>
            <a:normAutofit/>
          </a:bodyPr>
          <a:lstStyle/>
          <a:p>
            <a:r>
              <a:rPr lang="en-US" dirty="0"/>
              <a:t>Choose between strong and eventual consistency</a:t>
            </a:r>
          </a:p>
          <a:p>
            <a:r>
              <a:rPr lang="en-US" dirty="0"/>
              <a:t>Adjustable for read-and write-operations separately</a:t>
            </a:r>
          </a:p>
          <a:p>
            <a:r>
              <a:rPr lang="en-US" dirty="0"/>
              <a:t>Conflicts are solved during reads, as focus lies on write-performance</a:t>
            </a:r>
          </a:p>
          <a:p>
            <a:endParaRPr lang="en-US" dirty="0"/>
          </a:p>
        </p:txBody>
      </p:sp>
      <p:pic>
        <p:nvPicPr>
          <p:cNvPr id="5" name="Picture 4"/>
          <p:cNvPicPr>
            <a:picLocks noChangeAspect="1"/>
          </p:cNvPicPr>
          <p:nvPr/>
        </p:nvPicPr>
        <p:blipFill>
          <a:blip r:embed="rId2"/>
          <a:stretch>
            <a:fillRect/>
          </a:stretch>
        </p:blipFill>
        <p:spPr>
          <a:xfrm>
            <a:off x="6726159" y="3344788"/>
            <a:ext cx="4904934" cy="2832175"/>
          </a:xfrm>
          <a:prstGeom prst="rect">
            <a:avLst/>
          </a:prstGeom>
        </p:spPr>
      </p:pic>
      <p:pic>
        <p:nvPicPr>
          <p:cNvPr id="6" name="Picture 5"/>
          <p:cNvPicPr>
            <a:picLocks noChangeAspect="1"/>
          </p:cNvPicPr>
          <p:nvPr/>
        </p:nvPicPr>
        <p:blipFill>
          <a:blip r:embed="rId3"/>
          <a:stretch>
            <a:fillRect/>
          </a:stretch>
        </p:blipFill>
        <p:spPr>
          <a:xfrm>
            <a:off x="1035697" y="4290543"/>
            <a:ext cx="3987781" cy="1699710"/>
          </a:xfrm>
          <a:prstGeom prst="rect">
            <a:avLst/>
          </a:prstGeom>
        </p:spPr>
      </p:pic>
    </p:spTree>
    <p:extLst>
      <p:ext uri="{BB962C8B-B14F-4D97-AF65-F5344CB8AC3E}">
        <p14:creationId xmlns:p14="http://schemas.microsoft.com/office/powerpoint/2010/main" val="3368923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257" y="159852"/>
            <a:ext cx="10515600" cy="1325563"/>
          </a:xfrm>
        </p:spPr>
        <p:txBody>
          <a:bodyPr/>
          <a:lstStyle/>
          <a:p>
            <a:r>
              <a:rPr lang="en-US" dirty="0"/>
              <a:t>Tunable Consistency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90" y="1148844"/>
            <a:ext cx="9101333" cy="5709156"/>
          </a:xfrm>
          <a:prstGeom prst="rect">
            <a:avLst/>
          </a:prstGeom>
        </p:spPr>
      </p:pic>
    </p:spTree>
    <p:extLst>
      <p:ext uri="{BB962C8B-B14F-4D97-AF65-F5344CB8AC3E}">
        <p14:creationId xmlns:p14="http://schemas.microsoft.com/office/powerpoint/2010/main" val="789844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strong consistency</a:t>
            </a:r>
          </a:p>
        </p:txBody>
      </p:sp>
      <p:sp>
        <p:nvSpPr>
          <p:cNvPr id="3" name="Content Placeholder 2"/>
          <p:cNvSpPr>
            <a:spLocks noGrp="1"/>
          </p:cNvSpPr>
          <p:nvPr>
            <p:ph idx="1"/>
          </p:nvPr>
        </p:nvSpPr>
        <p:spPr>
          <a:xfrm>
            <a:off x="838200" y="1825625"/>
            <a:ext cx="6159759" cy="4351338"/>
          </a:xfrm>
        </p:spPr>
        <p:txBody>
          <a:bodyPr/>
          <a:lstStyle/>
          <a:p>
            <a:r>
              <a:rPr lang="en-US" dirty="0"/>
              <a:t>Simple Formula:</a:t>
            </a:r>
          </a:p>
          <a:p>
            <a:pPr lvl="1"/>
            <a:r>
              <a:rPr lang="en-US" b="1" dirty="0"/>
              <a:t>(</a:t>
            </a:r>
            <a:r>
              <a:rPr lang="en-US" b="1" dirty="0" err="1"/>
              <a:t>nodes_written</a:t>
            </a:r>
            <a:r>
              <a:rPr lang="en-US" b="1" dirty="0"/>
              <a:t>+ </a:t>
            </a:r>
            <a:r>
              <a:rPr lang="en-US" b="1" dirty="0" err="1"/>
              <a:t>nodes_read</a:t>
            </a:r>
            <a:r>
              <a:rPr lang="en-US" b="1" dirty="0"/>
              <a:t>) &gt;</a:t>
            </a:r>
            <a:r>
              <a:rPr lang="en-US" b="1" dirty="0" err="1"/>
              <a:t>replication_factor</a:t>
            </a:r>
            <a:endParaRPr lang="en-US" b="1" dirty="0"/>
          </a:p>
          <a:p>
            <a:endParaRPr lang="en-US" dirty="0"/>
          </a:p>
          <a:p>
            <a:r>
              <a:rPr lang="en-US" dirty="0"/>
              <a:t>Ensures that a read always reflects the most recent write</a:t>
            </a:r>
          </a:p>
          <a:p>
            <a:pPr lvl="1"/>
            <a:r>
              <a:rPr lang="en-US" dirty="0"/>
              <a:t>If not: Weak consistency &gt;&gt; Eventually consistent</a:t>
            </a:r>
          </a:p>
          <a:p>
            <a:endParaRPr lang="en-US" dirty="0"/>
          </a:p>
        </p:txBody>
      </p:sp>
      <p:pic>
        <p:nvPicPr>
          <p:cNvPr id="4" name="Picture 3"/>
          <p:cNvPicPr>
            <a:picLocks noChangeAspect="1"/>
          </p:cNvPicPr>
          <p:nvPr/>
        </p:nvPicPr>
        <p:blipFill>
          <a:blip r:embed="rId2"/>
          <a:stretch>
            <a:fillRect/>
          </a:stretch>
        </p:blipFill>
        <p:spPr>
          <a:xfrm>
            <a:off x="7179808" y="1236618"/>
            <a:ext cx="4604755" cy="4612316"/>
          </a:xfrm>
          <a:prstGeom prst="rect">
            <a:avLst/>
          </a:prstGeom>
        </p:spPr>
      </p:pic>
    </p:spTree>
    <p:extLst>
      <p:ext uri="{BB962C8B-B14F-4D97-AF65-F5344CB8AC3E}">
        <p14:creationId xmlns:p14="http://schemas.microsoft.com/office/powerpoint/2010/main" val="3784695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Component</a:t>
            </a:r>
          </a:p>
        </p:txBody>
      </p:sp>
      <p:sp>
        <p:nvSpPr>
          <p:cNvPr id="3" name="Content Placeholder 2"/>
          <p:cNvSpPr>
            <a:spLocks noGrp="1"/>
          </p:cNvSpPr>
          <p:nvPr>
            <p:ph idx="1"/>
          </p:nvPr>
        </p:nvSpPr>
        <p:spPr/>
        <p:txBody>
          <a:bodyPr>
            <a:normAutofit fontScale="85000" lnSpcReduction="20000"/>
          </a:bodyPr>
          <a:lstStyle/>
          <a:p>
            <a:r>
              <a:rPr lang="en-US" dirty="0"/>
              <a:t>Gossip</a:t>
            </a:r>
          </a:p>
          <a:p>
            <a:pPr lvl="1"/>
            <a:r>
              <a:rPr lang="en-US" dirty="0"/>
              <a:t>A peer-to-peer communication protocol to discover and share location and state information about the other nodes in a Cassandra cluster. Gossip information is also persisted locally by each node to use immediately when a node restarts</a:t>
            </a:r>
          </a:p>
          <a:p>
            <a:r>
              <a:rPr lang="en-US" dirty="0" err="1"/>
              <a:t>Partitioner</a:t>
            </a:r>
            <a:r>
              <a:rPr lang="en-US" dirty="0"/>
              <a:t>	</a:t>
            </a:r>
          </a:p>
          <a:p>
            <a:pPr lvl="1"/>
            <a:r>
              <a:rPr lang="en-US" dirty="0"/>
              <a:t>A </a:t>
            </a:r>
            <a:r>
              <a:rPr lang="en-US" dirty="0" err="1"/>
              <a:t>partitioner</a:t>
            </a:r>
            <a:r>
              <a:rPr lang="en-US" dirty="0"/>
              <a:t> determines which node will receive the first replica of a piece of data, and how to distribute other replicas across other nodes in the cluster. </a:t>
            </a:r>
          </a:p>
          <a:p>
            <a:r>
              <a:rPr lang="en-US" dirty="0"/>
              <a:t>Replication factor</a:t>
            </a:r>
          </a:p>
          <a:p>
            <a:pPr lvl="1"/>
            <a:r>
              <a:rPr lang="en-US" dirty="0"/>
              <a:t>The total number of replicas across the cluster. </a:t>
            </a:r>
          </a:p>
          <a:p>
            <a:r>
              <a:rPr lang="en-US" dirty="0"/>
              <a:t>Replica Placement Strategy</a:t>
            </a:r>
          </a:p>
          <a:p>
            <a:pPr lvl="1"/>
            <a:r>
              <a:rPr lang="en-US" dirty="0"/>
              <a:t>Cassandra stores copies (replicas) of data on multiple nodes to ensure reliability and fault tolerance.</a:t>
            </a:r>
          </a:p>
          <a:p>
            <a:r>
              <a:rPr lang="en-US" dirty="0"/>
              <a:t>Snitch </a:t>
            </a:r>
          </a:p>
          <a:p>
            <a:pPr lvl="1"/>
            <a:r>
              <a:rPr lang="en-US" dirty="0"/>
              <a:t>A snitch defines groups of machines into datacenters and racks (the topology) that the replication strategy uses to place replicas.</a:t>
            </a:r>
          </a:p>
        </p:txBody>
      </p:sp>
    </p:spTree>
    <p:extLst>
      <p:ext uri="{BB962C8B-B14F-4D97-AF65-F5344CB8AC3E}">
        <p14:creationId xmlns:p14="http://schemas.microsoft.com/office/powerpoint/2010/main" val="3634836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Internal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9644" y="2010785"/>
            <a:ext cx="9712712" cy="4138087"/>
          </a:xfrm>
        </p:spPr>
      </p:pic>
    </p:spTree>
    <p:extLst>
      <p:ext uri="{BB962C8B-B14F-4D97-AF65-F5344CB8AC3E}">
        <p14:creationId xmlns:p14="http://schemas.microsoft.com/office/powerpoint/2010/main" val="1184531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Request</a:t>
            </a:r>
          </a:p>
        </p:txBody>
      </p:sp>
      <p:pic>
        <p:nvPicPr>
          <p:cNvPr id="4" name="Content Placeholder 3"/>
          <p:cNvPicPr>
            <a:picLocks noGrp="1" noChangeAspect="1"/>
          </p:cNvPicPr>
          <p:nvPr>
            <p:ph idx="1"/>
          </p:nvPr>
        </p:nvPicPr>
        <p:blipFill>
          <a:blip r:embed="rId2"/>
          <a:stretch>
            <a:fillRect/>
          </a:stretch>
        </p:blipFill>
        <p:spPr>
          <a:xfrm>
            <a:off x="2501401" y="1396417"/>
            <a:ext cx="7976877" cy="5418858"/>
          </a:xfrm>
          <a:prstGeom prst="rect">
            <a:avLst/>
          </a:prstGeom>
        </p:spPr>
      </p:pic>
    </p:spTree>
    <p:extLst>
      <p:ext uri="{BB962C8B-B14F-4D97-AF65-F5344CB8AC3E}">
        <p14:creationId xmlns:p14="http://schemas.microsoft.com/office/powerpoint/2010/main" val="2849015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Neue" charset="0"/>
                <a:ea typeface="Helvetica Neue" charset="0"/>
                <a:cs typeface="Helvetica Neue" charset="0"/>
              </a:rPr>
              <a:t>Apache Cassandra</a:t>
            </a:r>
            <a:endParaRPr lang="en-US" dirty="0"/>
          </a:p>
        </p:txBody>
      </p:sp>
      <p:sp>
        <p:nvSpPr>
          <p:cNvPr id="3" name="Content Placeholder 2"/>
          <p:cNvSpPr>
            <a:spLocks noGrp="1"/>
          </p:cNvSpPr>
          <p:nvPr>
            <p:ph idx="1"/>
          </p:nvPr>
        </p:nvSpPr>
        <p:spPr/>
        <p:txBody>
          <a:bodyPr>
            <a:normAutofit fontScale="92500" lnSpcReduction="20000"/>
          </a:bodyPr>
          <a:lstStyle/>
          <a:p>
            <a:r>
              <a:rPr lang="en-US" sz="2100" dirty="0"/>
              <a:t>Massively scalable, </a:t>
            </a:r>
            <a:r>
              <a:rPr lang="en-US" sz="2100" b="1" dirty="0">
                <a:solidFill>
                  <a:srgbClr val="CB6015"/>
                </a:solidFill>
              </a:rPr>
              <a:t>Open Source, NoSQL</a:t>
            </a:r>
            <a:r>
              <a:rPr lang="en-US" sz="2100" dirty="0"/>
              <a:t>, distributed database built for modern, mission-critical online applications </a:t>
            </a:r>
          </a:p>
          <a:p>
            <a:r>
              <a:rPr lang="en-US" sz="2100" dirty="0"/>
              <a:t>Written in </a:t>
            </a:r>
            <a:r>
              <a:rPr lang="en-US" sz="2100" b="1" dirty="0">
                <a:solidFill>
                  <a:srgbClr val="CB6015"/>
                </a:solidFill>
              </a:rPr>
              <a:t>Java</a:t>
            </a:r>
            <a:r>
              <a:rPr lang="en-US" sz="2100" dirty="0"/>
              <a:t> and is a hybrid of Amazon Dynamo and Google </a:t>
            </a:r>
            <a:r>
              <a:rPr lang="en-US" sz="2100" dirty="0" err="1"/>
              <a:t>BigTable</a:t>
            </a:r>
            <a:endParaRPr lang="en-US" sz="2100" dirty="0"/>
          </a:p>
          <a:p>
            <a:r>
              <a:rPr lang="en-US" sz="2100" b="1" dirty="0" err="1">
                <a:solidFill>
                  <a:srgbClr val="CB6015"/>
                </a:solidFill>
              </a:rPr>
              <a:t>Masterless</a:t>
            </a:r>
            <a:r>
              <a:rPr lang="en-US" sz="2100" dirty="0"/>
              <a:t> with </a:t>
            </a:r>
            <a:r>
              <a:rPr lang="en-US" sz="2100" b="1" dirty="0">
                <a:solidFill>
                  <a:schemeClr val="accent1"/>
                </a:solidFill>
              </a:rPr>
              <a:t>no single point of failure</a:t>
            </a:r>
          </a:p>
          <a:p>
            <a:r>
              <a:rPr lang="en-US" sz="2100" b="1" dirty="0">
                <a:solidFill>
                  <a:srgbClr val="CB6015"/>
                </a:solidFill>
              </a:rPr>
              <a:t>Distributed</a:t>
            </a:r>
            <a:r>
              <a:rPr lang="en-US" sz="2100" dirty="0">
                <a:solidFill>
                  <a:srgbClr val="CB6015"/>
                </a:solidFill>
              </a:rPr>
              <a:t> </a:t>
            </a:r>
            <a:r>
              <a:rPr lang="en-US" sz="2100" dirty="0"/>
              <a:t>and data center aware</a:t>
            </a:r>
          </a:p>
          <a:p>
            <a:r>
              <a:rPr lang="en-US" sz="2100" b="1" dirty="0">
                <a:solidFill>
                  <a:srgbClr val="CB6015"/>
                </a:solidFill>
              </a:rPr>
              <a:t>100% uptime</a:t>
            </a:r>
          </a:p>
          <a:p>
            <a:r>
              <a:rPr lang="en-US" sz="2100" b="1" dirty="0">
                <a:solidFill>
                  <a:srgbClr val="CB6015"/>
                </a:solidFill>
              </a:rPr>
              <a:t>Predictable scaling</a:t>
            </a:r>
          </a:p>
          <a:p>
            <a:r>
              <a:rPr lang="en-US" sz="2100" b="1" dirty="0">
                <a:solidFill>
                  <a:srgbClr val="CB6015"/>
                </a:solidFill>
              </a:rPr>
              <a:t>High Performance</a:t>
            </a:r>
          </a:p>
          <a:p>
            <a:r>
              <a:rPr lang="en-US" sz="2100" b="1" dirty="0">
                <a:solidFill>
                  <a:srgbClr val="CB6015"/>
                </a:solidFill>
              </a:rPr>
              <a:t>Multi Data Center</a:t>
            </a:r>
          </a:p>
          <a:p>
            <a:r>
              <a:rPr lang="en-US" sz="2100" b="1" dirty="0">
                <a:solidFill>
                  <a:srgbClr val="CB6015"/>
                </a:solidFill>
              </a:rPr>
              <a:t>Time Series</a:t>
            </a:r>
          </a:p>
          <a:p>
            <a:r>
              <a:rPr lang="en-US" sz="2100" b="1" dirty="0">
                <a:solidFill>
                  <a:srgbClr val="CB6015"/>
                </a:solidFill>
              </a:rPr>
              <a:t>Tunable Consistency</a:t>
            </a:r>
          </a:p>
          <a:p>
            <a:r>
              <a:rPr lang="en-US" sz="2100" b="1" dirty="0">
                <a:solidFill>
                  <a:srgbClr val="CB6015"/>
                </a:solidFill>
              </a:rPr>
              <a:t>Simple to Operate</a:t>
            </a:r>
            <a:endParaRPr lang="en-US" sz="1700" b="1" dirty="0">
              <a:solidFill>
                <a:srgbClr val="CB6015"/>
              </a:solidFill>
            </a:endParaRPr>
          </a:p>
          <a:p>
            <a:pPr lvl="2"/>
            <a:r>
              <a:rPr lang="en-US" sz="1800" dirty="0"/>
              <a:t>CQL language</a:t>
            </a:r>
          </a:p>
        </p:txBody>
      </p:sp>
      <p:grpSp>
        <p:nvGrpSpPr>
          <p:cNvPr id="4" name="Group 3"/>
          <p:cNvGrpSpPr/>
          <p:nvPr/>
        </p:nvGrpSpPr>
        <p:grpSpPr>
          <a:xfrm>
            <a:off x="4458635" y="3790503"/>
            <a:ext cx="5578916" cy="2610635"/>
            <a:chOff x="1601069" y="2944705"/>
            <a:chExt cx="4541042" cy="1989844"/>
          </a:xfrm>
        </p:grpSpPr>
        <p:grpSp>
          <p:nvGrpSpPr>
            <p:cNvPr id="5" name="Group 4"/>
            <p:cNvGrpSpPr/>
            <p:nvPr/>
          </p:nvGrpSpPr>
          <p:grpSpPr>
            <a:xfrm>
              <a:off x="1601069" y="2944705"/>
              <a:ext cx="1459502" cy="367691"/>
              <a:chOff x="947728" y="2767032"/>
              <a:chExt cx="1459502" cy="367691"/>
            </a:xfrm>
          </p:grpSpPr>
          <p:sp>
            <p:nvSpPr>
              <p:cNvPr id="14" name="Rounded Rectangle 13"/>
              <p:cNvSpPr/>
              <p:nvPr/>
            </p:nvSpPr>
            <p:spPr>
              <a:xfrm>
                <a:off x="947728" y="2767032"/>
                <a:ext cx="1459502" cy="367691"/>
              </a:xfrm>
              <a:prstGeom prst="roundRect">
                <a:avLst/>
              </a:prstGeom>
              <a:solidFill>
                <a:srgbClr val="EEECE1"/>
              </a:solidFill>
            </p:spPr>
            <p:txBody>
              <a:bodyPr wrap="square" lIns="0" tIns="0" rIns="0" bIns="0" rtlCol="0" anchor="ctr">
                <a:spAutoFit/>
              </a:bodyPr>
              <a:lstStyle/>
              <a:p>
                <a:pPr algn="r">
                  <a:lnSpc>
                    <a:spcPct val="150000"/>
                  </a:lnSpc>
                  <a:defRPr/>
                </a:pPr>
                <a:endParaRPr lang="en-US" sz="2000" kern="0" dirty="0">
                  <a:solidFill>
                    <a:srgbClr val="F9F9F7"/>
                  </a:solidFill>
                  <a:latin typeface="Roboto Black"/>
                  <a:cs typeface="Roboto Black"/>
                </a:endParaRPr>
              </a:p>
            </p:txBody>
          </p:sp>
          <p:pic>
            <p:nvPicPr>
              <p:cNvPr id="15" name="Picture 14"/>
              <p:cNvPicPr>
                <a:picLocks noChangeAspect="1"/>
              </p:cNvPicPr>
              <p:nvPr/>
            </p:nvPicPr>
            <p:blipFill>
              <a:blip r:embed="rId2"/>
              <a:stretch>
                <a:fillRect/>
              </a:stretch>
            </p:blipFill>
            <p:spPr>
              <a:xfrm>
                <a:off x="1054679" y="2824501"/>
                <a:ext cx="258724" cy="258724"/>
              </a:xfrm>
              <a:prstGeom prst="rect">
                <a:avLst/>
              </a:prstGeom>
            </p:spPr>
          </p:pic>
          <p:sp>
            <p:nvSpPr>
              <p:cNvPr id="16" name="TextBox 15"/>
              <p:cNvSpPr txBox="1"/>
              <p:nvPr/>
            </p:nvSpPr>
            <p:spPr>
              <a:xfrm>
                <a:off x="1313403" y="2792754"/>
                <a:ext cx="762313" cy="246319"/>
              </a:xfrm>
              <a:prstGeom prst="rect">
                <a:avLst/>
              </a:prstGeom>
              <a:noFill/>
            </p:spPr>
            <p:txBody>
              <a:bodyPr wrap="none" rtlCol="0">
                <a:spAutoFit/>
              </a:bodyPr>
              <a:lstStyle/>
              <a:p>
                <a:pPr>
                  <a:defRPr/>
                </a:pPr>
                <a:r>
                  <a:rPr lang="en-US" sz="1500" b="1" kern="0" dirty="0">
                    <a:solidFill>
                      <a:srgbClr val="007B98"/>
                    </a:solidFill>
                  </a:rPr>
                  <a:t>Dynamo</a:t>
                </a:r>
              </a:p>
            </p:txBody>
          </p:sp>
        </p:grpSp>
        <p:grpSp>
          <p:nvGrpSpPr>
            <p:cNvPr id="6" name="Group 5"/>
            <p:cNvGrpSpPr/>
            <p:nvPr/>
          </p:nvGrpSpPr>
          <p:grpSpPr>
            <a:xfrm>
              <a:off x="1601069" y="3975417"/>
              <a:ext cx="1459502" cy="367690"/>
              <a:chOff x="940482" y="3481804"/>
              <a:chExt cx="1459502" cy="367690"/>
            </a:xfrm>
          </p:grpSpPr>
          <p:grpSp>
            <p:nvGrpSpPr>
              <p:cNvPr id="10" name="Group 9"/>
              <p:cNvGrpSpPr/>
              <p:nvPr/>
            </p:nvGrpSpPr>
            <p:grpSpPr>
              <a:xfrm>
                <a:off x="940482" y="3481804"/>
                <a:ext cx="1459502" cy="367690"/>
                <a:chOff x="947728" y="2767032"/>
                <a:chExt cx="1459502" cy="367690"/>
              </a:xfrm>
            </p:grpSpPr>
            <p:sp>
              <p:nvSpPr>
                <p:cNvPr id="12" name="Rounded Rectangle 11"/>
                <p:cNvSpPr/>
                <p:nvPr/>
              </p:nvSpPr>
              <p:spPr>
                <a:xfrm>
                  <a:off x="947728" y="2767032"/>
                  <a:ext cx="1459502" cy="367690"/>
                </a:xfrm>
                <a:prstGeom prst="roundRect">
                  <a:avLst/>
                </a:prstGeom>
                <a:solidFill>
                  <a:srgbClr val="EEECE1"/>
                </a:solidFill>
              </p:spPr>
              <p:txBody>
                <a:bodyPr wrap="square" lIns="0" tIns="0" rIns="0" bIns="0" rtlCol="0" anchor="ctr">
                  <a:spAutoFit/>
                </a:bodyPr>
                <a:lstStyle/>
                <a:p>
                  <a:pPr algn="r">
                    <a:lnSpc>
                      <a:spcPct val="150000"/>
                    </a:lnSpc>
                    <a:defRPr/>
                  </a:pPr>
                  <a:endParaRPr lang="en-US" sz="2000" kern="0" dirty="0">
                    <a:solidFill>
                      <a:srgbClr val="F9F9F7"/>
                    </a:solidFill>
                    <a:latin typeface="Roboto Black"/>
                    <a:cs typeface="Roboto Black"/>
                  </a:endParaRPr>
                </a:p>
              </p:txBody>
            </p:sp>
            <p:sp>
              <p:nvSpPr>
                <p:cNvPr id="13" name="TextBox 12"/>
                <p:cNvSpPr txBox="1"/>
                <p:nvPr/>
              </p:nvSpPr>
              <p:spPr>
                <a:xfrm>
                  <a:off x="1323251" y="2811634"/>
                  <a:ext cx="829057" cy="246319"/>
                </a:xfrm>
                <a:prstGeom prst="rect">
                  <a:avLst/>
                </a:prstGeom>
                <a:noFill/>
              </p:spPr>
              <p:txBody>
                <a:bodyPr wrap="none" rtlCol="0">
                  <a:spAutoFit/>
                </a:bodyPr>
                <a:lstStyle/>
                <a:p>
                  <a:pPr>
                    <a:defRPr/>
                  </a:pPr>
                  <a:r>
                    <a:rPr lang="en-US" sz="1500" b="1" kern="0" dirty="0" err="1">
                      <a:solidFill>
                        <a:srgbClr val="727CA3"/>
                      </a:solidFill>
                    </a:rPr>
                    <a:t>BigTable</a:t>
                  </a:r>
                  <a:endParaRPr lang="en-US" sz="1500" b="1" kern="0" dirty="0">
                    <a:solidFill>
                      <a:srgbClr val="727CA3"/>
                    </a:solidFill>
                  </a:endParaRPr>
                </a:p>
              </p:txBody>
            </p:sp>
          </p:grpSp>
          <p:pic>
            <p:nvPicPr>
              <p:cNvPr id="11" name="Picture 10"/>
              <p:cNvPicPr>
                <a:picLocks noChangeAspect="1"/>
              </p:cNvPicPr>
              <p:nvPr/>
            </p:nvPicPr>
            <p:blipFill>
              <a:blip r:embed="rId3"/>
              <a:stretch>
                <a:fillRect/>
              </a:stretch>
            </p:blipFill>
            <p:spPr>
              <a:xfrm>
                <a:off x="1029407" y="3511330"/>
                <a:ext cx="315130" cy="315130"/>
              </a:xfrm>
              <a:prstGeom prst="rect">
                <a:avLst/>
              </a:prstGeom>
            </p:spPr>
          </p:pic>
        </p:grpSp>
        <p:cxnSp>
          <p:nvCxnSpPr>
            <p:cNvPr id="7" name="Straight Arrow Connector 6"/>
            <p:cNvCxnSpPr>
              <a:stCxn id="14" idx="3"/>
            </p:cNvCxnSpPr>
            <p:nvPr/>
          </p:nvCxnSpPr>
          <p:spPr>
            <a:xfrm>
              <a:off x="3060571" y="3128551"/>
              <a:ext cx="2040776" cy="507140"/>
            </a:xfrm>
            <a:prstGeom prst="straightConnector1">
              <a:avLst/>
            </a:prstGeom>
            <a:noFill/>
            <a:ln w="25400" cap="flat" cmpd="sng" algn="ctr">
              <a:solidFill>
                <a:srgbClr val="007B98"/>
              </a:solidFill>
              <a:prstDash val="solid"/>
              <a:tailEnd type="arrow"/>
            </a:ln>
            <a:effectLst>
              <a:outerShdw blurRad="40000" dist="20000" dir="5400000" rotWithShape="0">
                <a:srgbClr val="000000">
                  <a:alpha val="38000"/>
                </a:srgbClr>
              </a:outerShdw>
            </a:effectLst>
          </p:spPr>
        </p:cxnSp>
        <p:cxnSp>
          <p:nvCxnSpPr>
            <p:cNvPr id="8" name="Straight Arrow Connector 7"/>
            <p:cNvCxnSpPr/>
            <p:nvPr/>
          </p:nvCxnSpPr>
          <p:spPr>
            <a:xfrm flipV="1">
              <a:off x="3056675" y="3785706"/>
              <a:ext cx="2044672" cy="362339"/>
            </a:xfrm>
            <a:prstGeom prst="straightConnector1">
              <a:avLst/>
            </a:prstGeom>
            <a:noFill/>
            <a:ln w="25400" cap="flat" cmpd="sng" algn="ctr">
              <a:solidFill>
                <a:srgbClr val="007B98"/>
              </a:solidFill>
              <a:prstDash val="solid"/>
              <a:tailEnd type="arrow"/>
            </a:ln>
            <a:effectLst>
              <a:outerShdw blurRad="40000" dist="20000" dir="5400000" rotWithShape="0">
                <a:srgbClr val="000000">
                  <a:alpha val="38000"/>
                </a:srgbClr>
              </a:outerShdw>
            </a:effectLst>
          </p:spPr>
        </p:cxnSp>
        <p:sp>
          <p:nvSpPr>
            <p:cNvPr id="9" name="TextBox 8"/>
            <p:cNvSpPr txBox="1"/>
            <p:nvPr/>
          </p:nvSpPr>
          <p:spPr>
            <a:xfrm>
              <a:off x="1601069" y="4606124"/>
              <a:ext cx="4541042" cy="328425"/>
            </a:xfrm>
            <a:prstGeom prst="rect">
              <a:avLst/>
            </a:prstGeom>
            <a:noFill/>
          </p:spPr>
          <p:txBody>
            <a:bodyPr wrap="none" rtlCol="0">
              <a:spAutoFit/>
            </a:bodyPr>
            <a:lstStyle/>
            <a:p>
              <a:pPr>
                <a:defRPr/>
              </a:pPr>
              <a:r>
                <a:rPr lang="en-US" sz="1100" i="1" kern="0" dirty="0" err="1">
                  <a:solidFill>
                    <a:sysClr val="windowText" lastClr="000000"/>
                  </a:solidFill>
                  <a:latin typeface="Arial"/>
                  <a:cs typeface="Arial"/>
                </a:rPr>
                <a:t>BigTable</a:t>
              </a:r>
              <a:r>
                <a:rPr lang="en-US" sz="1100" i="1" kern="0" dirty="0">
                  <a:solidFill>
                    <a:sysClr val="windowText" lastClr="000000"/>
                  </a:solidFill>
                  <a:latin typeface="Arial"/>
                  <a:cs typeface="Arial"/>
                </a:rPr>
                <a:t>: </a:t>
              </a:r>
              <a:r>
                <a:rPr lang="en-US" sz="1100" kern="0" dirty="0">
                  <a:solidFill>
                    <a:sysClr val="windowText" lastClr="000000"/>
                  </a:solidFill>
                  <a:latin typeface="Arial"/>
                  <a:cs typeface="Arial"/>
                </a:rPr>
                <a:t>	http://research.google.com/archive/bigtable-osdi06.pdf</a:t>
              </a:r>
            </a:p>
            <a:p>
              <a:pPr algn="ctr">
                <a:defRPr/>
              </a:pPr>
              <a:r>
                <a:rPr lang="en-US" sz="1100" i="1" kern="0" dirty="0">
                  <a:solidFill>
                    <a:sysClr val="windowText" lastClr="000000"/>
                  </a:solidFill>
                  <a:latin typeface="Arial"/>
                  <a:cs typeface="Arial"/>
                </a:rPr>
                <a:t>Dynamo:</a:t>
              </a:r>
              <a:r>
                <a:rPr lang="en-US" sz="1100" kern="0" dirty="0">
                  <a:solidFill>
                    <a:sysClr val="windowText" lastClr="000000"/>
                  </a:solidFill>
                  <a:latin typeface="Arial"/>
                  <a:cs typeface="Arial"/>
                </a:rPr>
                <a:t>	http://www.allthingsdistributed.com/files/amazon-dynamo-sosp2007.pdf </a:t>
              </a:r>
            </a:p>
          </p:txBody>
        </p:sp>
      </p:grpSp>
      <p:grpSp>
        <p:nvGrpSpPr>
          <p:cNvPr id="17" name="Group 16"/>
          <p:cNvGrpSpPr/>
          <p:nvPr/>
        </p:nvGrpSpPr>
        <p:grpSpPr>
          <a:xfrm>
            <a:off x="8450949" y="2794280"/>
            <a:ext cx="3303376" cy="3281275"/>
            <a:chOff x="3783855" y="2766594"/>
            <a:chExt cx="1575882" cy="1489716"/>
          </a:xfrm>
        </p:grpSpPr>
        <p:sp>
          <p:nvSpPr>
            <p:cNvPr id="18" name="Oval 17"/>
            <p:cNvSpPr/>
            <p:nvPr/>
          </p:nvSpPr>
          <p:spPr>
            <a:xfrm>
              <a:off x="3969250" y="2956609"/>
              <a:ext cx="1243583" cy="1241200"/>
            </a:xfrm>
            <a:prstGeom prst="ellipse">
              <a:avLst/>
            </a:prstGeom>
            <a:noFill/>
            <a:ln w="1016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rgbClr val="007B98">
                  <a:tint val="100000"/>
                  <a:shade val="100000"/>
                  <a:hueMod val="100000"/>
                  <a:satMod val="100000"/>
                </a:srgbClr>
              </a:contourClr>
            </a:sp3d>
          </p:spPr>
          <p:txBody>
            <a:bodyPr rtlCol="0" anchor="ctr"/>
            <a:lstStyle/>
            <a:p>
              <a:pPr algn="ctr">
                <a:defRPr/>
              </a:pPr>
              <a:endParaRPr lang="en-US" sz="800" kern="0" cap="all" spc="600" dirty="0">
                <a:solidFill>
                  <a:sysClr val="windowText" lastClr="000000"/>
                </a:solidFill>
                <a:latin typeface="Helvetica"/>
                <a:cs typeface="Helvetica"/>
              </a:endParaRPr>
            </a:p>
          </p:txBody>
        </p:sp>
        <p:sp>
          <p:nvSpPr>
            <p:cNvPr id="19" name="Flowchart: Connector 13"/>
            <p:cNvSpPr/>
            <p:nvPr/>
          </p:nvSpPr>
          <p:spPr>
            <a:xfrm>
              <a:off x="4400206" y="2766594"/>
              <a:ext cx="365760" cy="359274"/>
            </a:xfrm>
            <a:prstGeom prst="flowChartConnector">
              <a:avLst/>
            </a:prstGeom>
            <a:solidFill>
              <a:srgbClr val="B65B32"/>
            </a:solidFill>
            <a:ln w="38100" cap="flat" cmpd="sng" algn="ctr">
              <a:solidFill>
                <a:sysClr val="window" lastClr="FFFFFF"/>
              </a:solidFill>
              <a:prstDash val="solid"/>
              <a:round/>
              <a:headEnd type="none" w="med" len="med"/>
              <a:tailEnd type="none" w="med" len="med"/>
            </a:ln>
            <a:effectLst/>
          </p:spPr>
          <p:txBody>
            <a:bodyPr rtlCol="0" anchor="ctr"/>
            <a:lstStyle/>
            <a:p>
              <a:pPr algn="ctr">
                <a:defRPr/>
              </a:pPr>
              <a:endParaRPr lang="en-US" kern="0" dirty="0">
                <a:solidFill>
                  <a:sysClr val="window" lastClr="FFFFFF"/>
                </a:solidFill>
                <a:latin typeface="Arial"/>
              </a:endParaRPr>
            </a:p>
          </p:txBody>
        </p:sp>
        <p:sp>
          <p:nvSpPr>
            <p:cNvPr id="20" name="Flowchart: Connector 13"/>
            <p:cNvSpPr/>
            <p:nvPr/>
          </p:nvSpPr>
          <p:spPr>
            <a:xfrm>
              <a:off x="4993977" y="3221934"/>
              <a:ext cx="365760" cy="359274"/>
            </a:xfrm>
            <a:prstGeom prst="flowChartConnector">
              <a:avLst/>
            </a:prstGeom>
            <a:solidFill>
              <a:srgbClr val="B65B32"/>
            </a:solidFill>
            <a:ln w="38100" cap="flat" cmpd="sng" algn="ctr">
              <a:solidFill>
                <a:sysClr val="window" lastClr="FFFFFF"/>
              </a:solidFill>
              <a:prstDash val="solid"/>
              <a:round/>
              <a:headEnd type="none" w="med" len="med"/>
              <a:tailEnd type="none" w="med" len="med"/>
            </a:ln>
            <a:effectLst/>
          </p:spPr>
          <p:txBody>
            <a:bodyPr rtlCol="0" anchor="ctr"/>
            <a:lstStyle/>
            <a:p>
              <a:pPr algn="ctr">
                <a:defRPr/>
              </a:pPr>
              <a:endParaRPr lang="en-US" kern="0">
                <a:solidFill>
                  <a:sysClr val="window" lastClr="FFFFFF"/>
                </a:solidFill>
                <a:latin typeface="Arial"/>
              </a:endParaRPr>
            </a:p>
          </p:txBody>
        </p:sp>
        <p:sp>
          <p:nvSpPr>
            <p:cNvPr id="21" name="Flowchart: Connector 13"/>
            <p:cNvSpPr/>
            <p:nvPr/>
          </p:nvSpPr>
          <p:spPr>
            <a:xfrm>
              <a:off x="4031640" y="3897035"/>
              <a:ext cx="365760" cy="359274"/>
            </a:xfrm>
            <a:prstGeom prst="flowChartConnector">
              <a:avLst/>
            </a:prstGeom>
            <a:solidFill>
              <a:srgbClr val="B65B32"/>
            </a:solidFill>
            <a:ln w="38100" cap="flat" cmpd="sng" algn="ctr">
              <a:solidFill>
                <a:sysClr val="window" lastClr="FFFFFF"/>
              </a:solidFill>
              <a:prstDash val="solid"/>
              <a:round/>
              <a:headEnd type="none" w="med" len="med"/>
              <a:tailEnd type="none" w="med" len="med"/>
            </a:ln>
            <a:effectLst/>
          </p:spPr>
          <p:txBody>
            <a:bodyPr rtlCol="0" anchor="ctr"/>
            <a:lstStyle/>
            <a:p>
              <a:pPr algn="ctr">
                <a:defRPr/>
              </a:pPr>
              <a:endParaRPr lang="en-US" kern="0">
                <a:solidFill>
                  <a:sysClr val="window" lastClr="FFFFFF"/>
                </a:solidFill>
                <a:latin typeface="Arial"/>
              </a:endParaRPr>
            </a:p>
          </p:txBody>
        </p:sp>
        <p:sp>
          <p:nvSpPr>
            <p:cNvPr id="22" name="Flowchart: Connector 13"/>
            <p:cNvSpPr/>
            <p:nvPr/>
          </p:nvSpPr>
          <p:spPr>
            <a:xfrm>
              <a:off x="3783855" y="3229798"/>
              <a:ext cx="365760" cy="359274"/>
            </a:xfrm>
            <a:prstGeom prst="flowChartConnector">
              <a:avLst/>
            </a:prstGeom>
            <a:solidFill>
              <a:srgbClr val="B65B32"/>
            </a:solidFill>
            <a:ln w="38100" cap="flat" cmpd="sng" algn="ctr">
              <a:solidFill>
                <a:sysClr val="window" lastClr="FFFFFF"/>
              </a:solidFill>
              <a:prstDash val="solid"/>
              <a:round/>
              <a:headEnd type="none" w="med" len="med"/>
              <a:tailEnd type="none" w="med" len="med"/>
            </a:ln>
            <a:effectLst/>
          </p:spPr>
          <p:txBody>
            <a:bodyPr rtlCol="0" anchor="ctr"/>
            <a:lstStyle/>
            <a:p>
              <a:pPr algn="ctr">
                <a:defRPr/>
              </a:pPr>
              <a:endParaRPr lang="en-US" kern="0">
                <a:solidFill>
                  <a:sysClr val="window" lastClr="FFFFFF"/>
                </a:solidFill>
                <a:latin typeface="Arial"/>
              </a:endParaRPr>
            </a:p>
          </p:txBody>
        </p:sp>
        <p:sp>
          <p:nvSpPr>
            <p:cNvPr id="23" name="Flowchart: Connector 13"/>
            <p:cNvSpPr/>
            <p:nvPr/>
          </p:nvSpPr>
          <p:spPr>
            <a:xfrm>
              <a:off x="4768777" y="3897036"/>
              <a:ext cx="365760" cy="359274"/>
            </a:xfrm>
            <a:prstGeom prst="flowChartConnector">
              <a:avLst/>
            </a:prstGeom>
            <a:solidFill>
              <a:srgbClr val="B65B32"/>
            </a:solidFill>
            <a:ln w="38100" cap="flat" cmpd="sng" algn="ctr">
              <a:solidFill>
                <a:sysClr val="window" lastClr="FFFFFF"/>
              </a:solidFill>
              <a:prstDash val="solid"/>
              <a:round/>
              <a:headEnd type="none" w="med" len="med"/>
              <a:tailEnd type="none" w="med" len="med"/>
            </a:ln>
            <a:effectLst/>
          </p:spPr>
          <p:txBody>
            <a:bodyPr rtlCol="0" anchor="ctr"/>
            <a:lstStyle/>
            <a:p>
              <a:pPr algn="ctr">
                <a:defRPr/>
              </a:pPr>
              <a:endParaRPr lang="en-US" kern="0">
                <a:solidFill>
                  <a:sysClr val="window" lastClr="FFFFFF"/>
                </a:solidFill>
                <a:latin typeface="Arial"/>
              </a:endParaRPr>
            </a:p>
          </p:txBody>
        </p:sp>
      </p:grpSp>
      <p:pic>
        <p:nvPicPr>
          <p:cNvPr id="24" name="Picture 23"/>
          <p:cNvPicPr>
            <a:picLocks noChangeAspect="1"/>
          </p:cNvPicPr>
          <p:nvPr/>
        </p:nvPicPr>
        <p:blipFill>
          <a:blip r:embed="rId4"/>
          <a:stretch>
            <a:fillRect/>
          </a:stretch>
        </p:blipFill>
        <p:spPr>
          <a:xfrm>
            <a:off x="9309086" y="4002720"/>
            <a:ext cx="1626569" cy="1090541"/>
          </a:xfrm>
          <a:prstGeom prst="rect">
            <a:avLst/>
          </a:prstGeom>
        </p:spPr>
      </p:pic>
    </p:spTree>
    <p:extLst>
      <p:ext uri="{BB962C8B-B14F-4D97-AF65-F5344CB8AC3E}">
        <p14:creationId xmlns:p14="http://schemas.microsoft.com/office/powerpoint/2010/main" val="25522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Component</a:t>
            </a:r>
          </a:p>
        </p:txBody>
      </p:sp>
      <p:sp>
        <p:nvSpPr>
          <p:cNvPr id="3" name="Content Placeholder 2"/>
          <p:cNvSpPr>
            <a:spLocks noGrp="1"/>
          </p:cNvSpPr>
          <p:nvPr>
            <p:ph idx="1"/>
          </p:nvPr>
        </p:nvSpPr>
        <p:spPr/>
        <p:txBody>
          <a:bodyPr/>
          <a:lstStyle/>
          <a:p>
            <a:r>
              <a:rPr lang="en-US" dirty="0"/>
              <a:t>Commit log </a:t>
            </a:r>
          </a:p>
          <a:p>
            <a:pPr lvl="1"/>
            <a:r>
              <a:rPr lang="en-US" dirty="0"/>
              <a:t>All data is written first to the commit log for durability. After all its data has been flushed to </a:t>
            </a:r>
            <a:r>
              <a:rPr lang="en-US" dirty="0" err="1"/>
              <a:t>SSTables</a:t>
            </a:r>
            <a:r>
              <a:rPr lang="en-US" dirty="0"/>
              <a:t>, it can be archived, deleted, or recycled</a:t>
            </a:r>
          </a:p>
          <a:p>
            <a:r>
              <a:rPr lang="en-US" dirty="0" err="1"/>
              <a:t>Memtable</a:t>
            </a:r>
            <a:endParaRPr lang="en-US" dirty="0"/>
          </a:p>
          <a:p>
            <a:pPr lvl="1"/>
            <a:r>
              <a:rPr lang="en-US" dirty="0" err="1"/>
              <a:t>Memtables</a:t>
            </a:r>
            <a:r>
              <a:rPr lang="en-US" dirty="0"/>
              <a:t> are in-memory structures where Cassandra buffers writes. In general, there is one active </a:t>
            </a:r>
            <a:r>
              <a:rPr lang="en-US" dirty="0" err="1"/>
              <a:t>memtable</a:t>
            </a:r>
            <a:r>
              <a:rPr lang="en-US" dirty="0"/>
              <a:t> per table. Eventually, </a:t>
            </a:r>
            <a:r>
              <a:rPr lang="en-US" dirty="0" err="1"/>
              <a:t>memtables</a:t>
            </a:r>
            <a:r>
              <a:rPr lang="en-US" dirty="0"/>
              <a:t> are flushed onto disk and become immutable </a:t>
            </a:r>
            <a:r>
              <a:rPr lang="en-US" dirty="0" err="1"/>
              <a:t>SSTables</a:t>
            </a:r>
            <a:r>
              <a:rPr lang="en-US" dirty="0"/>
              <a:t>.</a:t>
            </a:r>
          </a:p>
          <a:p>
            <a:r>
              <a:rPr lang="en-US" dirty="0" err="1"/>
              <a:t>SSTables</a:t>
            </a:r>
            <a:endParaRPr lang="en-US" dirty="0"/>
          </a:p>
          <a:p>
            <a:pPr lvl="1"/>
            <a:r>
              <a:rPr lang="en-US" dirty="0" err="1"/>
              <a:t>SSTables</a:t>
            </a:r>
            <a:r>
              <a:rPr lang="en-US" dirty="0"/>
              <a:t> are the immutable data files that Cassandra uses for persisting data on disk</a:t>
            </a:r>
          </a:p>
          <a:p>
            <a:pPr lvl="1"/>
            <a:endParaRPr lang="en-US" dirty="0"/>
          </a:p>
          <a:p>
            <a:endParaRPr lang="en-US" dirty="0"/>
          </a:p>
        </p:txBody>
      </p:sp>
    </p:spTree>
    <p:extLst>
      <p:ext uri="{BB962C8B-B14F-4D97-AF65-F5344CB8AC3E}">
        <p14:creationId xmlns:p14="http://schemas.microsoft.com/office/powerpoint/2010/main" val="2284072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Internal</a:t>
            </a:r>
          </a:p>
        </p:txBody>
      </p:sp>
      <p:pic>
        <p:nvPicPr>
          <p:cNvPr id="4" name="Content Placeholder 3"/>
          <p:cNvPicPr>
            <a:picLocks noGrp="1" noChangeAspect="1"/>
          </p:cNvPicPr>
          <p:nvPr>
            <p:ph idx="1"/>
          </p:nvPr>
        </p:nvPicPr>
        <p:blipFill>
          <a:blip r:embed="rId2"/>
          <a:stretch>
            <a:fillRect/>
          </a:stretch>
        </p:blipFill>
        <p:spPr>
          <a:xfrm>
            <a:off x="1252175" y="1825625"/>
            <a:ext cx="9687649" cy="4351338"/>
          </a:xfrm>
          <a:prstGeom prst="rect">
            <a:avLst/>
          </a:prstGeom>
        </p:spPr>
      </p:pic>
    </p:spTree>
    <p:extLst>
      <p:ext uri="{BB962C8B-B14F-4D97-AF65-F5344CB8AC3E}">
        <p14:creationId xmlns:p14="http://schemas.microsoft.com/office/powerpoint/2010/main" val="29053954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Compaction</a:t>
            </a:r>
            <a:endParaRPr lang="en-US" dirty="0"/>
          </a:p>
        </p:txBody>
      </p:sp>
      <p:sp>
        <p:nvSpPr>
          <p:cNvPr id="3" name="Content Placeholder 2"/>
          <p:cNvSpPr>
            <a:spLocks noGrp="1"/>
          </p:cNvSpPr>
          <p:nvPr>
            <p:ph idx="1"/>
          </p:nvPr>
        </p:nvSpPr>
        <p:spPr/>
        <p:txBody>
          <a:bodyPr>
            <a:normAutofit/>
          </a:bodyPr>
          <a:lstStyle/>
          <a:p>
            <a:r>
              <a:rPr lang="en-US" dirty="0"/>
              <a:t>Cassandra performs compaction, which merges multiple </a:t>
            </a:r>
            <a:r>
              <a:rPr lang="en-US" dirty="0" err="1"/>
              <a:t>SSTables</a:t>
            </a:r>
            <a:r>
              <a:rPr lang="en-US" dirty="0"/>
              <a:t> and gets rid of extra data</a:t>
            </a:r>
          </a:p>
          <a:p>
            <a:pPr lvl="1"/>
            <a:r>
              <a:rPr lang="en-US" b="1" dirty="0"/>
              <a:t>Size-tiered compaction strategy </a:t>
            </a:r>
            <a:r>
              <a:rPr lang="en-US" dirty="0"/>
              <a:t>(</a:t>
            </a:r>
            <a:r>
              <a:rPr lang="en-US" b="1" dirty="0"/>
              <a:t>STCS</a:t>
            </a:r>
            <a:r>
              <a:rPr lang="en-US" dirty="0"/>
              <a:t>): Size-tiered compaction is triggered when a certain number of </a:t>
            </a:r>
            <a:r>
              <a:rPr lang="en-US" dirty="0" err="1"/>
              <a:t>SSTables</a:t>
            </a:r>
            <a:r>
              <a:rPr lang="en-US" dirty="0"/>
              <a:t> of the same size exist for a single column family.</a:t>
            </a:r>
          </a:p>
          <a:p>
            <a:pPr lvl="1"/>
            <a:r>
              <a:rPr lang="en-US" b="1" dirty="0"/>
              <a:t>Leveled compaction strategy </a:t>
            </a:r>
            <a:r>
              <a:rPr lang="en-US" dirty="0"/>
              <a:t>(</a:t>
            </a:r>
            <a:r>
              <a:rPr lang="en-US" b="1" dirty="0"/>
              <a:t>LCS</a:t>
            </a:r>
            <a:r>
              <a:rPr lang="en-US" dirty="0"/>
              <a:t>):Leveled compaction creates </a:t>
            </a:r>
            <a:r>
              <a:rPr lang="en-US" dirty="0" err="1"/>
              <a:t>SSTables</a:t>
            </a:r>
            <a:r>
              <a:rPr lang="en-US" dirty="0"/>
              <a:t> of fixed sizes that are grouped into levels called L0, L1, L2,  and so on. New </a:t>
            </a:r>
            <a:r>
              <a:rPr lang="en-US" dirty="0" err="1"/>
              <a:t>SSTables</a:t>
            </a:r>
            <a:r>
              <a:rPr lang="en-US" dirty="0"/>
              <a:t> are placed in L0 and immediately compacted with </a:t>
            </a:r>
            <a:r>
              <a:rPr lang="en-US" dirty="0" err="1"/>
              <a:t>SSTables</a:t>
            </a:r>
            <a:r>
              <a:rPr lang="en-US" dirty="0"/>
              <a:t> in L1</a:t>
            </a:r>
          </a:p>
          <a:p>
            <a:pPr lvl="1"/>
            <a:r>
              <a:rPr lang="en-US" b="1" dirty="0"/>
              <a:t>Date-tiered compaction strategy </a:t>
            </a:r>
            <a:r>
              <a:rPr lang="en-US" dirty="0"/>
              <a:t>(</a:t>
            </a:r>
            <a:r>
              <a:rPr lang="en-US" b="1" dirty="0"/>
              <a:t>DTCS</a:t>
            </a:r>
            <a:r>
              <a:rPr lang="en-US" dirty="0"/>
              <a:t>): Date-tiered compaction was introduced to be used with time series data. This compaction groups tables based on a certain time window and compacts those </a:t>
            </a:r>
            <a:r>
              <a:rPr lang="en-US" dirty="0" err="1"/>
              <a:t>SSTables</a:t>
            </a:r>
            <a:r>
              <a:rPr lang="en-US" dirty="0"/>
              <a:t>.</a:t>
            </a:r>
          </a:p>
        </p:txBody>
      </p:sp>
    </p:spTree>
    <p:extLst>
      <p:ext uri="{BB962C8B-B14F-4D97-AF65-F5344CB8AC3E}">
        <p14:creationId xmlns:p14="http://schemas.microsoft.com/office/powerpoint/2010/main" val="2769414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read path</a:t>
            </a:r>
            <a:endParaRPr lang="en-US" dirty="0"/>
          </a:p>
        </p:txBody>
      </p:sp>
      <p:sp>
        <p:nvSpPr>
          <p:cNvPr id="3" name="Content Placeholder 2"/>
          <p:cNvSpPr>
            <a:spLocks noGrp="1"/>
          </p:cNvSpPr>
          <p:nvPr>
            <p:ph idx="1"/>
          </p:nvPr>
        </p:nvSpPr>
        <p:spPr/>
        <p:txBody>
          <a:bodyPr>
            <a:normAutofit/>
          </a:bodyPr>
          <a:lstStyle/>
          <a:p>
            <a:r>
              <a:rPr lang="en-US" dirty="0"/>
              <a:t>The different components used by Cassandra to process a read query:</a:t>
            </a:r>
          </a:p>
          <a:p>
            <a:pPr lvl="1"/>
            <a:r>
              <a:rPr lang="en-US" dirty="0" err="1"/>
              <a:t>Memtable</a:t>
            </a:r>
            <a:endParaRPr lang="en-US" dirty="0"/>
          </a:p>
          <a:p>
            <a:pPr lvl="1"/>
            <a:r>
              <a:rPr lang="en-US" dirty="0"/>
              <a:t>Row cache</a:t>
            </a:r>
          </a:p>
          <a:p>
            <a:pPr lvl="1"/>
            <a:r>
              <a:rPr lang="en-US" dirty="0"/>
              <a:t>Bloom filters</a:t>
            </a:r>
          </a:p>
          <a:p>
            <a:pPr lvl="1"/>
            <a:r>
              <a:rPr lang="en-US" dirty="0"/>
              <a:t>Key cache</a:t>
            </a:r>
          </a:p>
          <a:p>
            <a:pPr lvl="1"/>
            <a:r>
              <a:rPr lang="en-US" dirty="0"/>
              <a:t>Partition summary</a:t>
            </a:r>
          </a:p>
          <a:p>
            <a:pPr lvl="1"/>
            <a:r>
              <a:rPr lang="en-US" dirty="0"/>
              <a:t>Partition index</a:t>
            </a:r>
          </a:p>
          <a:p>
            <a:pPr lvl="1"/>
            <a:r>
              <a:rPr lang="en-US" dirty="0"/>
              <a:t>Compression offset map</a:t>
            </a:r>
          </a:p>
          <a:p>
            <a:pPr lvl="1"/>
            <a:r>
              <a:rPr lang="en-US" dirty="0" err="1"/>
              <a:t>SSTables</a:t>
            </a:r>
            <a:endParaRPr lang="en-US" dirty="0"/>
          </a:p>
        </p:txBody>
      </p:sp>
    </p:spTree>
    <p:extLst>
      <p:ext uri="{BB962C8B-B14F-4D97-AF65-F5344CB8AC3E}">
        <p14:creationId xmlns:p14="http://schemas.microsoft.com/office/powerpoint/2010/main" val="4055981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Memtable</a:t>
            </a:r>
            <a:endParaRPr lang="en-US" dirty="0"/>
          </a:p>
        </p:txBody>
      </p:sp>
      <p:sp>
        <p:nvSpPr>
          <p:cNvPr id="3" name="Content Placeholder 2"/>
          <p:cNvSpPr>
            <a:spLocks noGrp="1"/>
          </p:cNvSpPr>
          <p:nvPr>
            <p:ph idx="1"/>
          </p:nvPr>
        </p:nvSpPr>
        <p:spPr/>
        <p:txBody>
          <a:bodyPr/>
          <a:lstStyle/>
          <a:p>
            <a:r>
              <a:rPr lang="en-US" dirty="0"/>
              <a:t>This is the first stage in the read process. Cassandra initially checks whether the queried partition is present within memTable.</a:t>
            </a:r>
          </a:p>
          <a:p>
            <a:r>
              <a:rPr lang="en-US" dirty="0"/>
              <a:t>If it exists, Cassandra combines the data from </a:t>
            </a:r>
            <a:r>
              <a:rPr lang="en-US" dirty="0" err="1"/>
              <a:t>memtable</a:t>
            </a:r>
            <a:r>
              <a:rPr lang="en-US" dirty="0"/>
              <a:t> with data from </a:t>
            </a:r>
            <a:r>
              <a:rPr lang="en-US" dirty="0" err="1"/>
              <a:t>SSTables</a:t>
            </a:r>
            <a:r>
              <a:rPr lang="en-US" dirty="0"/>
              <a:t> and returns the result</a:t>
            </a:r>
          </a:p>
        </p:txBody>
      </p:sp>
    </p:spTree>
    <p:extLst>
      <p:ext uri="{BB962C8B-B14F-4D97-AF65-F5344CB8AC3E}">
        <p14:creationId xmlns:p14="http://schemas.microsoft.com/office/powerpoint/2010/main" val="15380769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Memtable</a:t>
            </a:r>
            <a:endParaRPr lang="en-US" dirty="0"/>
          </a:p>
        </p:txBody>
      </p:sp>
      <p:sp>
        <p:nvSpPr>
          <p:cNvPr id="3" name="Content Placeholder 2"/>
          <p:cNvSpPr>
            <a:spLocks noGrp="1"/>
          </p:cNvSpPr>
          <p:nvPr>
            <p:ph idx="1"/>
          </p:nvPr>
        </p:nvSpPr>
        <p:spPr/>
        <p:txBody>
          <a:bodyPr>
            <a:normAutofit/>
          </a:bodyPr>
          <a:lstStyle/>
          <a:p>
            <a:r>
              <a:rPr lang="en-US" dirty="0" err="1"/>
              <a:t>Memtables</a:t>
            </a:r>
            <a:r>
              <a:rPr lang="en-US" dirty="0"/>
              <a:t> are not entirely off heap, but you can choose two options to reduce the heap memory footprint:</a:t>
            </a:r>
          </a:p>
          <a:p>
            <a:pPr lvl="1"/>
            <a:r>
              <a:rPr lang="en-US" i="1" dirty="0" err="1"/>
              <a:t>offheap_buffers</a:t>
            </a:r>
            <a:r>
              <a:rPr lang="en-US" dirty="0"/>
              <a:t> moves the name and value of cell to </a:t>
            </a:r>
            <a:r>
              <a:rPr lang="en-US" dirty="0" err="1"/>
              <a:t>DirectBuffer</a:t>
            </a:r>
            <a:r>
              <a:rPr lang="en-US" dirty="0"/>
              <a:t> objects. This has the lowest impact on read performance and reduces the heap usage significantly only if you're storing large strings or blobs.</a:t>
            </a:r>
          </a:p>
          <a:p>
            <a:pPr lvl="1"/>
            <a:r>
              <a:rPr lang="en-US" i="1" dirty="0" err="1"/>
              <a:t>offheap_objects</a:t>
            </a:r>
            <a:r>
              <a:rPr lang="en-US" i="1" dirty="0"/>
              <a:t> </a:t>
            </a:r>
            <a:r>
              <a:rPr lang="en-US" dirty="0"/>
              <a:t>moves the entire cell to off heap, leaving only a pointer (to the cell) on heap. This is useful when you're storing small values such as </a:t>
            </a:r>
            <a:r>
              <a:rPr lang="en-US" dirty="0" err="1"/>
              <a:t>ints</a:t>
            </a:r>
            <a:r>
              <a:rPr lang="en-US" dirty="0"/>
              <a:t> or UUIDs. The data still has to be copied to heap memory before reading from it.</a:t>
            </a:r>
          </a:p>
        </p:txBody>
      </p:sp>
    </p:spTree>
    <p:extLst>
      <p:ext uri="{BB962C8B-B14F-4D97-AF65-F5344CB8AC3E}">
        <p14:creationId xmlns:p14="http://schemas.microsoft.com/office/powerpoint/2010/main" val="1445111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Row cache</a:t>
            </a:r>
            <a:endParaRPr lang="en-US" dirty="0"/>
          </a:p>
        </p:txBody>
      </p:sp>
      <p:sp>
        <p:nvSpPr>
          <p:cNvPr id="3" name="Content Placeholder 2"/>
          <p:cNvSpPr>
            <a:spLocks noGrp="1"/>
          </p:cNvSpPr>
          <p:nvPr>
            <p:ph idx="1"/>
          </p:nvPr>
        </p:nvSpPr>
        <p:spPr/>
        <p:txBody>
          <a:bodyPr/>
          <a:lstStyle/>
          <a:p>
            <a:r>
              <a:rPr lang="en-US" dirty="0"/>
              <a:t>The row cache, if enabled, stores a subset of the data on </a:t>
            </a:r>
            <a:r>
              <a:rPr lang="en-US" dirty="0" err="1"/>
              <a:t>SSTables</a:t>
            </a:r>
            <a:r>
              <a:rPr lang="en-US" dirty="0"/>
              <a:t> in memory.</a:t>
            </a:r>
          </a:p>
          <a:p>
            <a:r>
              <a:rPr lang="en-US" dirty="0"/>
              <a:t>This is particularly useful for read-heavy workloads.</a:t>
            </a:r>
          </a:p>
          <a:p>
            <a:r>
              <a:rPr lang="en-US" dirty="0"/>
              <a:t>Row cache is stored fully off heap, and thus, it reduces the garbage collection pressure on the Cassandra JVM.</a:t>
            </a:r>
          </a:p>
          <a:p>
            <a:r>
              <a:rPr lang="en-US" dirty="0"/>
              <a:t>Enable a row cache only when the number of reads is much bigger (rule of thumb is 95%) than the number of writes</a:t>
            </a:r>
          </a:p>
          <a:p>
            <a:endParaRPr lang="en-US" dirty="0"/>
          </a:p>
        </p:txBody>
      </p:sp>
    </p:spTree>
    <p:extLst>
      <p:ext uri="{BB962C8B-B14F-4D97-AF65-F5344CB8AC3E}">
        <p14:creationId xmlns:p14="http://schemas.microsoft.com/office/powerpoint/2010/main" val="500667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Bloom filter</a:t>
            </a:r>
            <a:endParaRPr lang="en-US" dirty="0"/>
          </a:p>
        </p:txBody>
      </p:sp>
      <p:sp>
        <p:nvSpPr>
          <p:cNvPr id="3" name="Content Placeholder 2"/>
          <p:cNvSpPr>
            <a:spLocks noGrp="1"/>
          </p:cNvSpPr>
          <p:nvPr>
            <p:ph idx="1"/>
          </p:nvPr>
        </p:nvSpPr>
        <p:spPr/>
        <p:txBody>
          <a:bodyPr/>
          <a:lstStyle/>
          <a:p>
            <a:r>
              <a:rPr lang="en-US" dirty="0"/>
              <a:t>Cassandra checks the bloom filter to get all the </a:t>
            </a:r>
            <a:r>
              <a:rPr lang="en-US" dirty="0" err="1"/>
              <a:t>SSTables</a:t>
            </a:r>
            <a:r>
              <a:rPr lang="en-US" dirty="0"/>
              <a:t> where the partition might exist</a:t>
            </a:r>
          </a:p>
          <a:p>
            <a:r>
              <a:rPr lang="en-US" dirty="0"/>
              <a:t>A bloom filter is a probabilistic data structure that is used to figure out if a partition key exists on the </a:t>
            </a:r>
            <a:r>
              <a:rPr lang="en-US" dirty="0" err="1"/>
              <a:t>SSTable</a:t>
            </a:r>
            <a:r>
              <a:rPr lang="en-US" dirty="0"/>
              <a:t> or not</a:t>
            </a:r>
          </a:p>
        </p:txBody>
      </p:sp>
      <p:sp>
        <p:nvSpPr>
          <p:cNvPr id="4" name="TextBox 3"/>
          <p:cNvSpPr txBox="1"/>
          <p:nvPr/>
        </p:nvSpPr>
        <p:spPr>
          <a:xfrm>
            <a:off x="65314" y="6513683"/>
            <a:ext cx="5392502" cy="369332"/>
          </a:xfrm>
          <a:prstGeom prst="rect">
            <a:avLst/>
          </a:prstGeom>
          <a:noFill/>
        </p:spPr>
        <p:txBody>
          <a:bodyPr wrap="none" rtlCol="0">
            <a:spAutoFit/>
          </a:bodyPr>
          <a:lstStyle/>
          <a:p>
            <a:r>
              <a:rPr lang="en-US" dirty="0"/>
              <a:t>https://prakhar.me/articles/bloom-filters-for-dummies/</a:t>
            </a:r>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021" y="3792510"/>
            <a:ext cx="6328720" cy="2721173"/>
          </a:xfrm>
          <a:prstGeom prst="rect">
            <a:avLst/>
          </a:prstGeom>
        </p:spPr>
      </p:pic>
    </p:spTree>
    <p:extLst>
      <p:ext uri="{BB962C8B-B14F-4D97-AF65-F5344CB8AC3E}">
        <p14:creationId xmlns:p14="http://schemas.microsoft.com/office/powerpoint/2010/main" val="201033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 cache</a:t>
            </a:r>
            <a:endParaRPr lang="en-US" dirty="0"/>
          </a:p>
        </p:txBody>
      </p:sp>
      <p:sp>
        <p:nvSpPr>
          <p:cNvPr id="3" name="Content Placeholder 2"/>
          <p:cNvSpPr>
            <a:spLocks noGrp="1"/>
          </p:cNvSpPr>
          <p:nvPr>
            <p:ph idx="1"/>
          </p:nvPr>
        </p:nvSpPr>
        <p:spPr/>
        <p:txBody>
          <a:bodyPr/>
          <a:lstStyle/>
          <a:p>
            <a:r>
              <a:rPr lang="en-US" dirty="0"/>
              <a:t>Key cache is an off-heap memory structure that stores the partition index.</a:t>
            </a:r>
          </a:p>
          <a:p>
            <a:r>
              <a:rPr lang="en-US" dirty="0"/>
              <a:t>If a partition key is present within the key cache, the read process skips partition summary and partition index and goes directly to the compression offset map.</a:t>
            </a:r>
          </a:p>
        </p:txBody>
      </p:sp>
    </p:spTree>
    <p:extLst>
      <p:ext uri="{BB962C8B-B14F-4D97-AF65-F5344CB8AC3E}">
        <p14:creationId xmlns:p14="http://schemas.microsoft.com/office/powerpoint/2010/main" val="501249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Row cache and Key cache request flow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1743" y="2084220"/>
            <a:ext cx="8288513" cy="4473403"/>
          </a:xfrm>
        </p:spPr>
      </p:pic>
    </p:spTree>
    <p:extLst>
      <p:ext uri="{BB962C8B-B14F-4D97-AF65-F5344CB8AC3E}">
        <p14:creationId xmlns:p14="http://schemas.microsoft.com/office/powerpoint/2010/main" val="1326665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Cassandra Key Structures</a:t>
            </a:r>
            <a:endParaRPr lang="en-US" dirty="0"/>
          </a:p>
        </p:txBody>
      </p:sp>
      <p:sp>
        <p:nvSpPr>
          <p:cNvPr id="3" name="Content Placeholder 2"/>
          <p:cNvSpPr>
            <a:spLocks noGrp="1"/>
          </p:cNvSpPr>
          <p:nvPr>
            <p:ph idx="1"/>
          </p:nvPr>
        </p:nvSpPr>
        <p:spPr>
          <a:xfrm>
            <a:off x="838200" y="1690688"/>
            <a:ext cx="10515600" cy="4351338"/>
          </a:xfrm>
        </p:spPr>
        <p:txBody>
          <a:bodyPr/>
          <a:lstStyle/>
          <a:p>
            <a:r>
              <a:rPr lang="en-US" dirty="0"/>
              <a:t>Node</a:t>
            </a:r>
          </a:p>
          <a:p>
            <a:r>
              <a:rPr lang="en-US" dirty="0"/>
              <a:t>Datacenter</a:t>
            </a:r>
          </a:p>
          <a:p>
            <a:r>
              <a:rPr lang="en-US" dirty="0"/>
              <a:t>Cluster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975" y="2847781"/>
            <a:ext cx="8572500" cy="3924300"/>
          </a:xfrm>
          <a:prstGeom prst="rect">
            <a:avLst/>
          </a:prstGeom>
        </p:spPr>
      </p:pic>
    </p:spTree>
    <p:extLst>
      <p:ext uri="{BB962C8B-B14F-4D97-AF65-F5344CB8AC3E}">
        <p14:creationId xmlns:p14="http://schemas.microsoft.com/office/powerpoint/2010/main" val="291002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summary</a:t>
            </a:r>
            <a:endParaRPr lang="en-US" dirty="0"/>
          </a:p>
        </p:txBody>
      </p:sp>
      <p:sp>
        <p:nvSpPr>
          <p:cNvPr id="3" name="Content Placeholder 2"/>
          <p:cNvSpPr>
            <a:spLocks noGrp="1"/>
          </p:cNvSpPr>
          <p:nvPr>
            <p:ph idx="1"/>
          </p:nvPr>
        </p:nvSpPr>
        <p:spPr/>
        <p:txBody>
          <a:bodyPr/>
          <a:lstStyle/>
          <a:p>
            <a:r>
              <a:rPr lang="en-US" dirty="0"/>
              <a:t>If a partition key is not present within the key cache, the read process hits the partition summary next.</a:t>
            </a:r>
          </a:p>
          <a:p>
            <a:r>
              <a:rPr lang="en-US" dirty="0"/>
              <a:t>The partition summary is an off-heap memory component that stores a sampling of the partition index.</a:t>
            </a:r>
          </a:p>
        </p:txBody>
      </p:sp>
    </p:spTree>
    <p:extLst>
      <p:ext uri="{BB962C8B-B14F-4D97-AF65-F5344CB8AC3E}">
        <p14:creationId xmlns:p14="http://schemas.microsoft.com/office/powerpoint/2010/main" val="627133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Partition index</a:t>
            </a:r>
            <a:endParaRPr lang="en-US" dirty="0"/>
          </a:p>
        </p:txBody>
      </p:sp>
      <p:sp>
        <p:nvSpPr>
          <p:cNvPr id="3" name="Content Placeholder 2"/>
          <p:cNvSpPr>
            <a:spLocks noGrp="1"/>
          </p:cNvSpPr>
          <p:nvPr>
            <p:ph idx="1"/>
          </p:nvPr>
        </p:nvSpPr>
        <p:spPr/>
        <p:txBody>
          <a:bodyPr/>
          <a:lstStyle/>
          <a:p>
            <a:r>
              <a:rPr lang="en-US" dirty="0"/>
              <a:t>The partition index resides on disk and stores an index of all partition keys mapped to their offset.</a:t>
            </a:r>
          </a:p>
          <a:p>
            <a:r>
              <a:rPr lang="en-US" dirty="0"/>
              <a:t>Searching a partition index involves a disk seek and sequential read.</a:t>
            </a:r>
          </a:p>
        </p:txBody>
      </p:sp>
    </p:spTree>
    <p:extLst>
      <p:ext uri="{BB962C8B-B14F-4D97-AF65-F5344CB8AC3E}">
        <p14:creationId xmlns:p14="http://schemas.microsoft.com/office/powerpoint/2010/main" val="579908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Compression offset map</a:t>
            </a:r>
            <a:endParaRPr lang="en-US" dirty="0"/>
          </a:p>
        </p:txBody>
      </p:sp>
      <p:sp>
        <p:nvSpPr>
          <p:cNvPr id="3" name="Content Placeholder 2"/>
          <p:cNvSpPr>
            <a:spLocks noGrp="1"/>
          </p:cNvSpPr>
          <p:nvPr>
            <p:ph idx="1"/>
          </p:nvPr>
        </p:nvSpPr>
        <p:spPr/>
        <p:txBody>
          <a:bodyPr/>
          <a:lstStyle/>
          <a:p>
            <a:r>
              <a:rPr lang="en-US" dirty="0"/>
              <a:t>The compression offset map stores pointers to the location on disk, where the partition exists. </a:t>
            </a:r>
          </a:p>
          <a:p>
            <a:r>
              <a:rPr lang="en-US" dirty="0"/>
              <a:t>It is stored in off-heap memory and is accessed by either the partition key cache or the partition index.</a:t>
            </a:r>
          </a:p>
        </p:txBody>
      </p:sp>
    </p:spTree>
    <p:extLst>
      <p:ext uri="{BB962C8B-B14F-4D97-AF65-F5344CB8AC3E}">
        <p14:creationId xmlns:p14="http://schemas.microsoft.com/office/powerpoint/2010/main" val="2616391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a:t>Read Flow</a:t>
            </a:r>
          </a:p>
        </p:txBody>
      </p:sp>
      <p:pic>
        <p:nvPicPr>
          <p:cNvPr id="4" name="Content Placeholder 3"/>
          <p:cNvPicPr>
            <a:picLocks noGrp="1" noChangeAspect="1"/>
          </p:cNvPicPr>
          <p:nvPr>
            <p:ph idx="1"/>
          </p:nvPr>
        </p:nvPicPr>
        <p:blipFill>
          <a:blip r:embed="rId2"/>
          <a:stretch>
            <a:fillRect/>
          </a:stretch>
        </p:blipFill>
        <p:spPr>
          <a:xfrm>
            <a:off x="1947737" y="1233632"/>
            <a:ext cx="8296525" cy="5555654"/>
          </a:xfrm>
          <a:prstGeom prst="rect">
            <a:avLst/>
          </a:prstGeom>
        </p:spPr>
      </p:pic>
    </p:spTree>
    <p:extLst>
      <p:ext uri="{BB962C8B-B14F-4D97-AF65-F5344CB8AC3E}">
        <p14:creationId xmlns:p14="http://schemas.microsoft.com/office/powerpoint/2010/main" val="2669402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Cassandra repair mechanisms</a:t>
            </a:r>
            <a:endParaRPr lang="en-US" dirty="0"/>
          </a:p>
        </p:txBody>
      </p:sp>
      <p:sp>
        <p:nvSpPr>
          <p:cNvPr id="3" name="Content Placeholder 2"/>
          <p:cNvSpPr>
            <a:spLocks noGrp="1"/>
          </p:cNvSpPr>
          <p:nvPr>
            <p:ph idx="1"/>
          </p:nvPr>
        </p:nvSpPr>
        <p:spPr/>
        <p:txBody>
          <a:bodyPr/>
          <a:lstStyle/>
          <a:p>
            <a:r>
              <a:rPr lang="en-US" dirty="0"/>
              <a:t>Hinted handoff</a:t>
            </a:r>
          </a:p>
          <a:p>
            <a:r>
              <a:rPr lang="en-US" dirty="0"/>
              <a:t>Read repair</a:t>
            </a:r>
          </a:p>
          <a:p>
            <a:r>
              <a:rPr lang="en-US" dirty="0"/>
              <a:t>Anti-entropy repair</a:t>
            </a:r>
          </a:p>
        </p:txBody>
      </p:sp>
    </p:spTree>
    <p:extLst>
      <p:ext uri="{BB962C8B-B14F-4D97-AF65-F5344CB8AC3E}">
        <p14:creationId xmlns:p14="http://schemas.microsoft.com/office/powerpoint/2010/main" val="4004980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Hinted handoff</a:t>
            </a:r>
            <a:endParaRPr lang="en-US" dirty="0"/>
          </a:p>
        </p:txBody>
      </p:sp>
      <p:sp>
        <p:nvSpPr>
          <p:cNvPr id="3" name="Content Placeholder 2"/>
          <p:cNvSpPr>
            <a:spLocks noGrp="1"/>
          </p:cNvSpPr>
          <p:nvPr>
            <p:ph idx="1"/>
          </p:nvPr>
        </p:nvSpPr>
        <p:spPr>
          <a:xfrm>
            <a:off x="838200" y="1548882"/>
            <a:ext cx="10515600" cy="5010538"/>
          </a:xfrm>
        </p:spPr>
        <p:txBody>
          <a:bodyPr>
            <a:normAutofit/>
          </a:bodyPr>
          <a:lstStyle/>
          <a:p>
            <a:r>
              <a:rPr lang="en-US" dirty="0"/>
              <a:t>Cassandra keeps a copy of the partitions that were supposed to be written to the</a:t>
            </a:r>
            <a:r>
              <a:rPr lang="fa-IR" dirty="0"/>
              <a:t> </a:t>
            </a:r>
            <a:r>
              <a:rPr lang="en-US" dirty="0"/>
              <a:t>unresponsive node within a local hints table</a:t>
            </a:r>
            <a:r>
              <a:rPr lang="fa-IR" dirty="0"/>
              <a:t>.</a:t>
            </a:r>
          </a:p>
          <a:p>
            <a:endParaRPr lang="fa-IR" dirty="0"/>
          </a:p>
          <a:p>
            <a:r>
              <a:rPr lang="en-US" dirty="0"/>
              <a:t>When the downed node comes up and starts gossiping with the rest of the nodes in the cluster,</a:t>
            </a:r>
            <a:r>
              <a:rPr lang="fa-IR" dirty="0"/>
              <a:t> </a:t>
            </a:r>
            <a:r>
              <a:rPr lang="en-US" dirty="0"/>
              <a:t>the hints are replayed to the downed node, and data is back in sync between all the replica nodes</a:t>
            </a:r>
            <a:r>
              <a:rPr lang="fa-IR" dirty="0"/>
              <a:t>.</a:t>
            </a:r>
          </a:p>
          <a:p>
            <a:endParaRPr lang="fa-IR" dirty="0"/>
          </a:p>
          <a:p>
            <a:r>
              <a:rPr lang="en-US" dirty="0"/>
              <a:t>The coordinator node will eventually evict hints if the downed node doesn't come back up within the</a:t>
            </a:r>
            <a:r>
              <a:rPr lang="fa-IR" dirty="0"/>
              <a:t> </a:t>
            </a:r>
            <a:r>
              <a:rPr lang="en-US" dirty="0"/>
              <a:t>eviction period. The coordinator also stops storing hints related to a downed node if it is down for a</a:t>
            </a:r>
            <a:r>
              <a:rPr lang="fa-IR" dirty="0"/>
              <a:t> </a:t>
            </a:r>
            <a:r>
              <a:rPr lang="en-US" dirty="0"/>
              <a:t>configurable period of time</a:t>
            </a:r>
          </a:p>
        </p:txBody>
      </p:sp>
    </p:spTree>
    <p:extLst>
      <p:ext uri="{BB962C8B-B14F-4D97-AF65-F5344CB8AC3E}">
        <p14:creationId xmlns:p14="http://schemas.microsoft.com/office/powerpoint/2010/main" val="926693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Request</a:t>
            </a:r>
          </a:p>
        </p:txBody>
      </p:sp>
      <p:pic>
        <p:nvPicPr>
          <p:cNvPr id="4" name="Content Placeholder 3"/>
          <p:cNvPicPr>
            <a:picLocks noGrp="1" noChangeAspect="1"/>
          </p:cNvPicPr>
          <p:nvPr>
            <p:ph idx="1"/>
          </p:nvPr>
        </p:nvPicPr>
        <p:blipFill>
          <a:blip r:embed="rId2"/>
          <a:stretch>
            <a:fillRect/>
          </a:stretch>
        </p:blipFill>
        <p:spPr>
          <a:xfrm>
            <a:off x="2501401" y="1396417"/>
            <a:ext cx="7976877" cy="5418858"/>
          </a:xfrm>
          <a:prstGeom prst="rect">
            <a:avLst/>
          </a:prstGeom>
        </p:spPr>
      </p:pic>
    </p:spTree>
    <p:extLst>
      <p:ext uri="{BB962C8B-B14F-4D97-AF65-F5344CB8AC3E}">
        <p14:creationId xmlns:p14="http://schemas.microsoft.com/office/powerpoint/2010/main" val="2471398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Read repair</a:t>
            </a:r>
            <a:endParaRPr lang="en-US" dirty="0"/>
          </a:p>
        </p:txBody>
      </p:sp>
      <p:sp>
        <p:nvSpPr>
          <p:cNvPr id="3" name="Content Placeholder 2"/>
          <p:cNvSpPr>
            <a:spLocks noGrp="1"/>
          </p:cNvSpPr>
          <p:nvPr>
            <p:ph idx="1"/>
          </p:nvPr>
        </p:nvSpPr>
        <p:spPr>
          <a:xfrm>
            <a:off x="838200" y="1433740"/>
            <a:ext cx="10515600" cy="4351338"/>
          </a:xfrm>
        </p:spPr>
        <p:txBody>
          <a:bodyPr/>
          <a:lstStyle/>
          <a:p>
            <a:r>
              <a:rPr lang="en-US" dirty="0"/>
              <a:t>Read repair is triggered during a read request.</a:t>
            </a:r>
            <a:endParaRPr lang="fa-IR"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276" y="2146235"/>
            <a:ext cx="6076950" cy="4562475"/>
          </a:xfrm>
          <a:prstGeom prst="rect">
            <a:avLst/>
          </a:prstGeom>
        </p:spPr>
      </p:pic>
    </p:spTree>
    <p:extLst>
      <p:ext uri="{BB962C8B-B14F-4D97-AF65-F5344CB8AC3E}">
        <p14:creationId xmlns:p14="http://schemas.microsoft.com/office/powerpoint/2010/main" val="1609193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Anti-entropy repair</a:t>
            </a:r>
            <a:endParaRPr lang="en-US" dirty="0"/>
          </a:p>
        </p:txBody>
      </p:sp>
      <p:sp>
        <p:nvSpPr>
          <p:cNvPr id="3" name="Content Placeholder 2"/>
          <p:cNvSpPr>
            <a:spLocks noGrp="1"/>
          </p:cNvSpPr>
          <p:nvPr>
            <p:ph idx="1"/>
          </p:nvPr>
        </p:nvSpPr>
        <p:spPr/>
        <p:txBody>
          <a:bodyPr/>
          <a:lstStyle/>
          <a:p>
            <a:r>
              <a:rPr lang="en-US" b="1" dirty="0"/>
              <a:t>Anti-entropy repair </a:t>
            </a:r>
            <a:r>
              <a:rPr lang="en-US" dirty="0"/>
              <a:t>happens during major compaction.</a:t>
            </a:r>
          </a:p>
          <a:p>
            <a:r>
              <a:rPr lang="en-US" dirty="0"/>
              <a:t>Cassandra accomplishes anti-entropy repair using </a:t>
            </a:r>
            <a:r>
              <a:rPr lang="en-US" dirty="0" err="1"/>
              <a:t>Merkle</a:t>
            </a:r>
            <a:r>
              <a:rPr lang="en-US" dirty="0"/>
              <a:t> trees</a:t>
            </a:r>
          </a:p>
          <a:p>
            <a:r>
              <a:rPr lang="en-US" dirty="0"/>
              <a:t>Anti-entropy is a process of comparing the data of all replicas and updating each replica to the newest version.</a:t>
            </a:r>
          </a:p>
          <a:p>
            <a:r>
              <a:rPr lang="en-US" dirty="0"/>
              <a:t>Cassandra has three phases to the process:</a:t>
            </a:r>
          </a:p>
          <a:p>
            <a:pPr lvl="1"/>
            <a:r>
              <a:rPr lang="en-US" dirty="0"/>
              <a:t>Building a </a:t>
            </a:r>
            <a:r>
              <a:rPr lang="en-US" dirty="0" err="1"/>
              <a:t>Merkle</a:t>
            </a:r>
            <a:r>
              <a:rPr lang="en-US" dirty="0"/>
              <a:t> tree for each replica</a:t>
            </a:r>
          </a:p>
          <a:p>
            <a:pPr lvl="1"/>
            <a:r>
              <a:rPr lang="en-US" dirty="0"/>
              <a:t>Comparing the </a:t>
            </a:r>
            <a:r>
              <a:rPr lang="en-US" dirty="0" err="1"/>
              <a:t>Merkle</a:t>
            </a:r>
            <a:r>
              <a:rPr lang="en-US" dirty="0"/>
              <a:t> trees to discover differences</a:t>
            </a:r>
          </a:p>
          <a:p>
            <a:pPr lvl="1"/>
            <a:r>
              <a:rPr lang="en-US" dirty="0"/>
              <a:t>Streaming the relevant data</a:t>
            </a:r>
          </a:p>
        </p:txBody>
      </p:sp>
    </p:spTree>
    <p:extLst>
      <p:ext uri="{BB962C8B-B14F-4D97-AF65-F5344CB8AC3E}">
        <p14:creationId xmlns:p14="http://schemas.microsoft.com/office/powerpoint/2010/main" val="1807988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Merkle</a:t>
            </a:r>
            <a:r>
              <a:rPr lang="en-US" dirty="0"/>
              <a:t> trees</a:t>
            </a:r>
          </a:p>
        </p:txBody>
      </p:sp>
      <p:sp>
        <p:nvSpPr>
          <p:cNvPr id="3" name="Content Placeholder 2"/>
          <p:cNvSpPr>
            <a:spLocks noGrp="1"/>
          </p:cNvSpPr>
          <p:nvPr>
            <p:ph idx="1"/>
          </p:nvPr>
        </p:nvSpPr>
        <p:spPr>
          <a:xfrm>
            <a:off x="838200" y="1343608"/>
            <a:ext cx="10515600" cy="4833355"/>
          </a:xfrm>
        </p:spPr>
        <p:txBody>
          <a:bodyPr/>
          <a:lstStyle/>
          <a:p>
            <a:r>
              <a:rPr lang="en-US" dirty="0" err="1"/>
              <a:t>Merkle</a:t>
            </a:r>
            <a:r>
              <a:rPr lang="en-US" dirty="0"/>
              <a:t> trees are binary hash trees whose leaves are hashes of the individual key values. The leaf of a Cassandra </a:t>
            </a:r>
            <a:r>
              <a:rPr lang="en-US" dirty="0" err="1"/>
              <a:t>Merkle</a:t>
            </a:r>
            <a:r>
              <a:rPr lang="en-US" dirty="0"/>
              <a:t> tree is the hash of a row value.</a:t>
            </a:r>
          </a:p>
        </p:txBody>
      </p:sp>
      <p:pic>
        <p:nvPicPr>
          <p:cNvPr id="4" name="Picture 3"/>
          <p:cNvPicPr>
            <a:picLocks noChangeAspect="1"/>
          </p:cNvPicPr>
          <p:nvPr/>
        </p:nvPicPr>
        <p:blipFill>
          <a:blip r:embed="rId2"/>
          <a:stretch>
            <a:fillRect/>
          </a:stretch>
        </p:blipFill>
        <p:spPr>
          <a:xfrm>
            <a:off x="1357699" y="2557411"/>
            <a:ext cx="9476602" cy="4188829"/>
          </a:xfrm>
          <a:prstGeom prst="rect">
            <a:avLst/>
          </a:prstGeom>
        </p:spPr>
      </p:pic>
    </p:spTree>
    <p:extLst>
      <p:ext uri="{BB962C8B-B14F-4D97-AF65-F5344CB8AC3E}">
        <p14:creationId xmlns:p14="http://schemas.microsoft.com/office/powerpoint/2010/main" val="3347629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3639820" y="897398"/>
            <a:ext cx="4875530" cy="4232275"/>
          </a:xfrm>
          <a:prstGeom prst="rect">
            <a:avLst/>
          </a:prstGeom>
          <a:noFill/>
          <a:ln>
            <a:noFill/>
          </a:ln>
        </p:spPr>
      </p:pic>
    </p:spTree>
    <p:extLst>
      <p:ext uri="{BB962C8B-B14F-4D97-AF65-F5344CB8AC3E}">
        <p14:creationId xmlns:p14="http://schemas.microsoft.com/office/powerpoint/2010/main" val="32452252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Distribution in Cassandra</a:t>
            </a:r>
          </a:p>
        </p:txBody>
      </p:sp>
      <p:sp>
        <p:nvSpPr>
          <p:cNvPr id="3" name="Content Placeholder 2"/>
          <p:cNvSpPr>
            <a:spLocks noGrp="1"/>
          </p:cNvSpPr>
          <p:nvPr>
            <p:ph idx="1"/>
          </p:nvPr>
        </p:nvSpPr>
        <p:spPr/>
        <p:txBody>
          <a:bodyPr/>
          <a:lstStyle/>
          <a:p>
            <a:r>
              <a:rPr lang="en-US" dirty="0"/>
              <a:t>Cassandra tokens are signed 64-bit integers, so the minimum possible hash is -263 or -9223372036854775808, and the maximum possible hash is 263-1 or 9223372036854775807</a:t>
            </a:r>
          </a:p>
        </p:txBody>
      </p:sp>
    </p:spTree>
    <p:extLst>
      <p:ext uri="{BB962C8B-B14F-4D97-AF65-F5344CB8AC3E}">
        <p14:creationId xmlns:p14="http://schemas.microsoft.com/office/powerpoint/2010/main" val="4276445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151" y="171764"/>
            <a:ext cx="10515600" cy="1325563"/>
          </a:xfrm>
        </p:spPr>
        <p:txBody>
          <a:bodyPr/>
          <a:lstStyle/>
          <a:p>
            <a:r>
              <a:rPr lang="en-US" dirty="0"/>
              <a:t>Data Distribution in Cassandra</a:t>
            </a:r>
          </a:p>
        </p:txBody>
      </p:sp>
      <p:pic>
        <p:nvPicPr>
          <p:cNvPr id="4" name="Content Placeholder 3"/>
          <p:cNvPicPr>
            <a:picLocks noGrp="1" noChangeAspect="1"/>
          </p:cNvPicPr>
          <p:nvPr>
            <p:ph idx="1"/>
          </p:nvPr>
        </p:nvPicPr>
        <p:blipFill>
          <a:blip r:embed="rId2"/>
          <a:stretch>
            <a:fillRect/>
          </a:stretch>
        </p:blipFill>
        <p:spPr>
          <a:xfrm>
            <a:off x="6780876" y="2410521"/>
            <a:ext cx="4467225" cy="1819275"/>
          </a:xfrm>
          <a:prstGeom prst="rect">
            <a:avLst/>
          </a:prstGeom>
        </p:spPr>
      </p:pic>
      <p:pic>
        <p:nvPicPr>
          <p:cNvPr id="5" name="Picture 4"/>
          <p:cNvPicPr>
            <a:picLocks noChangeAspect="1"/>
          </p:cNvPicPr>
          <p:nvPr/>
        </p:nvPicPr>
        <p:blipFill>
          <a:blip r:embed="rId3"/>
          <a:stretch>
            <a:fillRect/>
          </a:stretch>
        </p:blipFill>
        <p:spPr>
          <a:xfrm>
            <a:off x="6385310" y="4730621"/>
            <a:ext cx="5648070" cy="1576872"/>
          </a:xfrm>
          <a:prstGeom prst="rect">
            <a:avLst/>
          </a:prstGeom>
        </p:spPr>
      </p:pic>
      <p:pic>
        <p:nvPicPr>
          <p:cNvPr id="6" name="Picture 5"/>
          <p:cNvPicPr>
            <a:picLocks noChangeAspect="1"/>
          </p:cNvPicPr>
          <p:nvPr/>
        </p:nvPicPr>
        <p:blipFill>
          <a:blip r:embed="rId4"/>
          <a:stretch>
            <a:fillRect/>
          </a:stretch>
        </p:blipFill>
        <p:spPr>
          <a:xfrm>
            <a:off x="551261" y="1375450"/>
            <a:ext cx="5635690" cy="4932043"/>
          </a:xfrm>
          <a:prstGeom prst="rect">
            <a:avLst/>
          </a:prstGeom>
        </p:spPr>
      </p:pic>
    </p:spTree>
    <p:extLst>
      <p:ext uri="{BB962C8B-B14F-4D97-AF65-F5344CB8AC3E}">
        <p14:creationId xmlns:p14="http://schemas.microsoft.com/office/powerpoint/2010/main" val="610035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Nodes</a:t>
            </a:r>
          </a:p>
        </p:txBody>
      </p:sp>
      <p:sp>
        <p:nvSpPr>
          <p:cNvPr id="5" name="Content Placeholder 4"/>
          <p:cNvSpPr>
            <a:spLocks noGrp="1"/>
          </p:cNvSpPr>
          <p:nvPr>
            <p:ph idx="1"/>
          </p:nvPr>
        </p:nvSpPr>
        <p:spPr>
          <a:xfrm>
            <a:off x="838200" y="1371600"/>
            <a:ext cx="10515600" cy="4805363"/>
          </a:xfrm>
        </p:spPr>
        <p:txBody>
          <a:bodyPr/>
          <a:lstStyle/>
          <a:p>
            <a:r>
              <a:rPr lang="en-US" dirty="0"/>
              <a:t>The main advantage of virtual nodes is their behavior when the cluster changes.</a:t>
            </a:r>
          </a:p>
          <a:p>
            <a:r>
              <a:rPr lang="en-US" dirty="0"/>
              <a:t>When a new node joins the cluster, it's simply assigned a handful of virtual nodes that previously belonged to other machines</a:t>
            </a:r>
          </a:p>
        </p:txBody>
      </p:sp>
      <p:pic>
        <p:nvPicPr>
          <p:cNvPr id="6" name="Picture 5"/>
          <p:cNvPicPr>
            <a:picLocks noChangeAspect="1"/>
          </p:cNvPicPr>
          <p:nvPr/>
        </p:nvPicPr>
        <p:blipFill>
          <a:blip r:embed="rId2"/>
          <a:stretch>
            <a:fillRect/>
          </a:stretch>
        </p:blipFill>
        <p:spPr>
          <a:xfrm>
            <a:off x="205273" y="3129627"/>
            <a:ext cx="5988699" cy="3728373"/>
          </a:xfrm>
          <a:prstGeom prst="rect">
            <a:avLst/>
          </a:prstGeom>
        </p:spPr>
      </p:pic>
      <p:pic>
        <p:nvPicPr>
          <p:cNvPr id="7" name="Picture 6"/>
          <p:cNvPicPr>
            <a:picLocks noChangeAspect="1"/>
          </p:cNvPicPr>
          <p:nvPr/>
        </p:nvPicPr>
        <p:blipFill>
          <a:blip r:embed="rId3"/>
          <a:stretch>
            <a:fillRect/>
          </a:stretch>
        </p:blipFill>
        <p:spPr>
          <a:xfrm>
            <a:off x="6193972" y="3129627"/>
            <a:ext cx="5946278" cy="3728373"/>
          </a:xfrm>
          <a:prstGeom prst="rect">
            <a:avLst/>
          </a:prstGeom>
        </p:spPr>
      </p:pic>
    </p:spTree>
    <p:extLst>
      <p:ext uri="{BB962C8B-B14F-4D97-AF65-F5344CB8AC3E}">
        <p14:creationId xmlns:p14="http://schemas.microsoft.com/office/powerpoint/2010/main" val="4788330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Nodes and Replication</a:t>
            </a:r>
          </a:p>
        </p:txBody>
      </p:sp>
      <p:pic>
        <p:nvPicPr>
          <p:cNvPr id="4" name="Content Placeholder 3"/>
          <p:cNvPicPr>
            <a:picLocks noGrp="1" noChangeAspect="1"/>
          </p:cNvPicPr>
          <p:nvPr>
            <p:ph idx="1"/>
          </p:nvPr>
        </p:nvPicPr>
        <p:blipFill>
          <a:blip r:embed="rId2"/>
          <a:stretch>
            <a:fillRect/>
          </a:stretch>
        </p:blipFill>
        <p:spPr>
          <a:xfrm>
            <a:off x="2353483" y="1693638"/>
            <a:ext cx="7975505" cy="5164362"/>
          </a:xfrm>
          <a:prstGeom prst="rect">
            <a:avLst/>
          </a:prstGeom>
        </p:spPr>
      </p:pic>
    </p:spTree>
    <p:extLst>
      <p:ext uri="{BB962C8B-B14F-4D97-AF65-F5344CB8AC3E}">
        <p14:creationId xmlns:p14="http://schemas.microsoft.com/office/powerpoint/2010/main" val="10914878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Partitioner</a:t>
            </a:r>
            <a:endParaRPr lang="en-US" dirty="0"/>
          </a:p>
        </p:txBody>
      </p:sp>
      <p:sp>
        <p:nvSpPr>
          <p:cNvPr id="3" name="Content Placeholder 2"/>
          <p:cNvSpPr>
            <a:spLocks noGrp="1"/>
          </p:cNvSpPr>
          <p:nvPr>
            <p:ph idx="1"/>
          </p:nvPr>
        </p:nvSpPr>
        <p:spPr/>
        <p:txBody>
          <a:bodyPr/>
          <a:lstStyle/>
          <a:p>
            <a:r>
              <a:rPr lang="en-US" dirty="0"/>
              <a:t>The component that is responsible for generating the partition key hash is called the </a:t>
            </a:r>
            <a:r>
              <a:rPr lang="en-US" b="1" dirty="0" err="1"/>
              <a:t>partitioner</a:t>
            </a:r>
            <a:endParaRPr lang="en-US" b="1" dirty="0"/>
          </a:p>
          <a:p>
            <a:r>
              <a:rPr lang="en-US" dirty="0"/>
              <a:t>Cassandra comes with three </a:t>
            </a:r>
            <a:r>
              <a:rPr lang="en-US" dirty="0" err="1"/>
              <a:t>partitioners</a:t>
            </a:r>
            <a:r>
              <a:rPr lang="en-US" dirty="0"/>
              <a:t>:</a:t>
            </a:r>
          </a:p>
          <a:p>
            <a:pPr lvl="1"/>
            <a:r>
              <a:rPr lang="en-US" dirty="0"/>
              <a:t>Murmur3Partitioner : distributes data across the cluster by calculating Murmur hash values</a:t>
            </a:r>
          </a:p>
          <a:p>
            <a:pPr lvl="1"/>
            <a:r>
              <a:rPr lang="en-US" dirty="0" err="1"/>
              <a:t>RandomPartitioner</a:t>
            </a:r>
            <a:r>
              <a:rPr lang="en-US" dirty="0"/>
              <a:t> : distributes data by calculating MD5 hash values of the partition key.</a:t>
            </a:r>
          </a:p>
          <a:p>
            <a:pPr lvl="1"/>
            <a:r>
              <a:rPr lang="en-US" dirty="0" err="1"/>
              <a:t>ByteOrderedPartitioner</a:t>
            </a:r>
            <a:r>
              <a:rPr lang="en-US" dirty="0"/>
              <a:t> :  This </a:t>
            </a:r>
            <a:r>
              <a:rPr lang="en-US" dirty="0" err="1"/>
              <a:t>partitioner</a:t>
            </a:r>
            <a:r>
              <a:rPr lang="en-US" dirty="0"/>
              <a:t> keeps an ordered distribution of data lexically by key bytes.</a:t>
            </a:r>
          </a:p>
        </p:txBody>
      </p:sp>
    </p:spTree>
    <p:extLst>
      <p:ext uri="{BB962C8B-B14F-4D97-AF65-F5344CB8AC3E}">
        <p14:creationId xmlns:p14="http://schemas.microsoft.com/office/powerpoint/2010/main" val="25626364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Multi datacenter cluster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704" y="3937520"/>
            <a:ext cx="8621579" cy="2779816"/>
          </a:xfrm>
          <a:prstGeom prst="rect">
            <a:avLst/>
          </a:prstGeom>
        </p:spPr>
      </p:pic>
      <p:sp>
        <p:nvSpPr>
          <p:cNvPr id="9" name="Content Placeholder 8"/>
          <p:cNvSpPr>
            <a:spLocks noGrp="1"/>
          </p:cNvSpPr>
          <p:nvPr>
            <p:ph idx="1"/>
          </p:nvPr>
        </p:nvSpPr>
        <p:spPr/>
        <p:txBody>
          <a:bodyPr/>
          <a:lstStyle/>
          <a:p>
            <a:r>
              <a:rPr lang="en-US" dirty="0"/>
              <a:t>Snitch</a:t>
            </a:r>
          </a:p>
          <a:p>
            <a:r>
              <a:rPr lang="en-US" dirty="0"/>
              <a:t>Replication Strategy</a:t>
            </a:r>
          </a:p>
          <a:p>
            <a:r>
              <a:rPr lang="en-US" dirty="0" err="1"/>
              <a:t>Keyspace</a:t>
            </a:r>
            <a:endParaRPr lang="en-US" b="1"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550" y="559461"/>
            <a:ext cx="4727997" cy="3097653"/>
          </a:xfrm>
          <a:prstGeom prst="rect">
            <a:avLst/>
          </a:prstGeom>
        </p:spPr>
      </p:pic>
    </p:spTree>
    <p:extLst>
      <p:ext uri="{BB962C8B-B14F-4D97-AF65-F5344CB8AC3E}">
        <p14:creationId xmlns:p14="http://schemas.microsoft.com/office/powerpoint/2010/main" val="3330156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Snitch</a:t>
            </a:r>
            <a:endParaRPr lang="en-US" dirty="0"/>
          </a:p>
        </p:txBody>
      </p:sp>
      <p:sp>
        <p:nvSpPr>
          <p:cNvPr id="3" name="Content Placeholder 2"/>
          <p:cNvSpPr>
            <a:spLocks noGrp="1"/>
          </p:cNvSpPr>
          <p:nvPr>
            <p:ph idx="1"/>
          </p:nvPr>
        </p:nvSpPr>
        <p:spPr/>
        <p:txBody>
          <a:bodyPr>
            <a:normAutofit/>
          </a:bodyPr>
          <a:lstStyle/>
          <a:p>
            <a:r>
              <a:rPr lang="en-US" dirty="0"/>
              <a:t>A snitch determines the data center and rack configuration for the cluster.</a:t>
            </a:r>
          </a:p>
          <a:p>
            <a:pPr lvl="1"/>
            <a:r>
              <a:rPr lang="en-US" dirty="0"/>
              <a:t>For single data center setups, it is common to leave the snitch to a default value of </a:t>
            </a:r>
            <a:r>
              <a:rPr lang="en-US" b="1" i="1" dirty="0" err="1"/>
              <a:t>SimpleSnitch</a:t>
            </a:r>
            <a:r>
              <a:rPr lang="en-US" sz="1400" dirty="0"/>
              <a:t>.</a:t>
            </a:r>
          </a:p>
          <a:p>
            <a:pPr lvl="1"/>
            <a:r>
              <a:rPr lang="en-US" dirty="0"/>
              <a:t> For multi-data center setups, there are a bunch of snitches to select from depending on the networking setup and other factors.</a:t>
            </a:r>
          </a:p>
          <a:p>
            <a:pPr lvl="2"/>
            <a:r>
              <a:rPr lang="en-US" b="1" dirty="0" err="1"/>
              <a:t>PropertyFileSnitch</a:t>
            </a:r>
            <a:r>
              <a:rPr lang="en-US" dirty="0"/>
              <a:t> reads the network configuration from the </a:t>
            </a:r>
            <a:r>
              <a:rPr lang="en-US" i="1" dirty="0" err="1"/>
              <a:t>cassandra-topology.properties</a:t>
            </a:r>
            <a:endParaRPr lang="en-US" i="1" dirty="0"/>
          </a:p>
          <a:p>
            <a:pPr lvl="2"/>
            <a:r>
              <a:rPr lang="en-US" b="1" dirty="0" err="1"/>
              <a:t>GossipingPropertyFileSnitch</a:t>
            </a:r>
            <a:r>
              <a:rPr lang="en-US" b="1" dirty="0"/>
              <a:t> </a:t>
            </a:r>
            <a:r>
              <a:rPr lang="en-US" dirty="0"/>
              <a:t>: In this snitch, you will have to specify the data center and rack value of that particular node within the </a:t>
            </a:r>
            <a:r>
              <a:rPr lang="en-US" i="1" dirty="0" err="1"/>
              <a:t>cassandra-rackdc.properties</a:t>
            </a:r>
            <a:r>
              <a:rPr lang="en-US" b="1" i="1" dirty="0"/>
              <a:t> </a:t>
            </a:r>
            <a:r>
              <a:rPr lang="en-US" dirty="0"/>
              <a:t>file</a:t>
            </a:r>
          </a:p>
        </p:txBody>
      </p:sp>
    </p:spTree>
    <p:extLst>
      <p:ext uri="{BB962C8B-B14F-4D97-AF65-F5344CB8AC3E}">
        <p14:creationId xmlns:p14="http://schemas.microsoft.com/office/powerpoint/2010/main" val="281415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Replication strategy</a:t>
            </a:r>
            <a:endParaRPr lang="en-US" dirty="0"/>
          </a:p>
        </p:txBody>
      </p:sp>
      <p:sp>
        <p:nvSpPr>
          <p:cNvPr id="3" name="Content Placeholder 2"/>
          <p:cNvSpPr>
            <a:spLocks noGrp="1"/>
          </p:cNvSpPr>
          <p:nvPr>
            <p:ph idx="1"/>
          </p:nvPr>
        </p:nvSpPr>
        <p:spPr/>
        <p:txBody>
          <a:bodyPr>
            <a:normAutofit lnSpcReduction="10000"/>
          </a:bodyPr>
          <a:lstStyle/>
          <a:p>
            <a:r>
              <a:rPr lang="en-US" dirty="0"/>
              <a:t>Replication strategy determines how data is written to and read from Cassandra.</a:t>
            </a:r>
          </a:p>
          <a:p>
            <a:r>
              <a:rPr lang="en-US" dirty="0"/>
              <a:t>This is set at the </a:t>
            </a:r>
            <a:r>
              <a:rPr lang="en-US" dirty="0" err="1"/>
              <a:t>keyspace</a:t>
            </a:r>
            <a:r>
              <a:rPr lang="en-US" dirty="0"/>
              <a:t> level.</a:t>
            </a:r>
          </a:p>
          <a:p>
            <a:r>
              <a:rPr lang="en-US" dirty="0"/>
              <a:t>Together with replication factor, this guides the entire replication process of a </a:t>
            </a:r>
            <a:r>
              <a:rPr lang="en-US" dirty="0" err="1"/>
              <a:t>keyspace</a:t>
            </a:r>
            <a:r>
              <a:rPr lang="en-US" dirty="0"/>
              <a:t>.</a:t>
            </a:r>
          </a:p>
          <a:p>
            <a:pPr lvl="1"/>
            <a:r>
              <a:rPr lang="en-US" b="1" dirty="0" err="1"/>
              <a:t>SimpleStrategy</a:t>
            </a:r>
            <a:r>
              <a:rPr lang="en-US" dirty="0"/>
              <a:t>: </a:t>
            </a:r>
            <a:r>
              <a:rPr lang="en-US" altLang="zh-TW" dirty="0"/>
              <a:t>Place the original row on a node determined by the </a:t>
            </a:r>
            <a:r>
              <a:rPr lang="en-US" altLang="zh-TW" dirty="0" err="1"/>
              <a:t>partitioner</a:t>
            </a:r>
            <a:r>
              <a:rPr lang="en-US" altLang="zh-TW" dirty="0"/>
              <a:t>. Additional replica rows are placed on the new nodes </a:t>
            </a:r>
            <a:r>
              <a:rPr lang="en-US" altLang="zh-TW" b="1" dirty="0"/>
              <a:t>clockwise</a:t>
            </a:r>
            <a:r>
              <a:rPr lang="en-US" altLang="zh-TW" dirty="0"/>
              <a:t> in the ring.</a:t>
            </a:r>
            <a:r>
              <a:rPr lang="en-US" dirty="0"/>
              <a:t> </a:t>
            </a:r>
          </a:p>
          <a:p>
            <a:pPr lvl="1"/>
            <a:r>
              <a:rPr lang="en-US" b="1" dirty="0" err="1"/>
              <a:t>NetworkTopologyStrategy</a:t>
            </a:r>
            <a:r>
              <a:rPr lang="en-US" dirty="0"/>
              <a:t>: </a:t>
            </a:r>
            <a:r>
              <a:rPr lang="en-US" altLang="zh-TW" dirty="0"/>
              <a:t>The original row is placed according the </a:t>
            </a:r>
            <a:r>
              <a:rPr lang="en-US" altLang="zh-TW" dirty="0" err="1"/>
              <a:t>partitioner</a:t>
            </a:r>
            <a:r>
              <a:rPr lang="en-US" altLang="zh-TW" dirty="0"/>
              <a:t>. Additional replica rows in the same data center are then placed by walking the ring </a:t>
            </a:r>
            <a:r>
              <a:rPr lang="en-US" altLang="zh-TW" b="1" dirty="0"/>
              <a:t>clockwise</a:t>
            </a:r>
            <a:r>
              <a:rPr lang="en-US" altLang="zh-TW" dirty="0"/>
              <a:t> until a node in a </a:t>
            </a:r>
            <a:r>
              <a:rPr lang="en-US" altLang="zh-TW" b="1" dirty="0"/>
              <a:t>different rack </a:t>
            </a:r>
            <a:r>
              <a:rPr lang="en-US" altLang="zh-TW" dirty="0"/>
              <a:t>from previous replica is found.</a:t>
            </a:r>
            <a:endParaRPr lang="en-US" dirty="0"/>
          </a:p>
        </p:txBody>
      </p:sp>
    </p:spTree>
    <p:extLst>
      <p:ext uri="{BB962C8B-B14F-4D97-AF65-F5344CB8AC3E}">
        <p14:creationId xmlns:p14="http://schemas.microsoft.com/office/powerpoint/2010/main" val="41490701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5836" y="60698"/>
            <a:ext cx="10515600" cy="1325563"/>
          </a:xfrm>
        </p:spPr>
        <p:txBody>
          <a:bodyPr/>
          <a:lstStyle/>
          <a:p>
            <a:r>
              <a:rPr lang="en-US" altLang="zh-TW" dirty="0"/>
              <a:t>Replication - Network Topology Strategy</a:t>
            </a:r>
            <a:endParaRPr lang="en-US" dirty="0"/>
          </a:p>
        </p:txBody>
      </p:sp>
      <p:pic>
        <p:nvPicPr>
          <p:cNvPr id="4" name="圖片 3" descr="network_strategy_replication_ring.png"/>
          <p:cNvPicPr>
            <a:picLocks noChangeAspect="1"/>
          </p:cNvPicPr>
          <p:nvPr/>
        </p:nvPicPr>
        <p:blipFill>
          <a:blip r:embed="rId2" cstate="print"/>
          <a:stretch>
            <a:fillRect/>
          </a:stretch>
        </p:blipFill>
        <p:spPr>
          <a:xfrm>
            <a:off x="2240765" y="1486489"/>
            <a:ext cx="4159432" cy="4913329"/>
          </a:xfrm>
          <a:prstGeom prst="rect">
            <a:avLst/>
          </a:prstGeom>
        </p:spPr>
      </p:pic>
      <p:pic>
        <p:nvPicPr>
          <p:cNvPr id="5" name="圖片 4" descr="network_strategy_replication_rack.png"/>
          <p:cNvPicPr>
            <a:picLocks noChangeAspect="1"/>
          </p:cNvPicPr>
          <p:nvPr/>
        </p:nvPicPr>
        <p:blipFill>
          <a:blip r:embed="rId3" cstate="print"/>
          <a:stretch>
            <a:fillRect/>
          </a:stretch>
        </p:blipFill>
        <p:spPr>
          <a:xfrm>
            <a:off x="7504294" y="1577842"/>
            <a:ext cx="3944703" cy="4730621"/>
          </a:xfrm>
          <a:prstGeom prst="rect">
            <a:avLst/>
          </a:prstGeom>
        </p:spPr>
      </p:pic>
      <p:sp>
        <p:nvSpPr>
          <p:cNvPr id="6" name="文字方塊 5"/>
          <p:cNvSpPr txBox="1"/>
          <p:nvPr/>
        </p:nvSpPr>
        <p:spPr>
          <a:xfrm>
            <a:off x="329664" y="2325268"/>
            <a:ext cx="1911101" cy="369332"/>
          </a:xfrm>
          <a:prstGeom prst="rect">
            <a:avLst/>
          </a:prstGeom>
          <a:noFill/>
          <a:ln>
            <a:solidFill>
              <a:schemeClr val="accent1"/>
            </a:solidFill>
          </a:ln>
        </p:spPr>
        <p:txBody>
          <a:bodyPr wrap="none" rtlCol="0">
            <a:spAutoFit/>
          </a:bodyPr>
          <a:lstStyle/>
          <a:p>
            <a:r>
              <a:rPr lang="en-US" altLang="zh-TW" dirty="0">
                <a:solidFill>
                  <a:schemeClr val="accent1"/>
                </a:solidFill>
              </a:rPr>
              <a:t>RF={DC1:2, DC2:2}</a:t>
            </a:r>
            <a:endParaRPr lang="zh-TW" altLang="en-US" dirty="0">
              <a:solidFill>
                <a:schemeClr val="accent1"/>
              </a:solidFill>
            </a:endParaRPr>
          </a:p>
        </p:txBody>
      </p:sp>
    </p:spTree>
    <p:extLst>
      <p:ext uri="{BB962C8B-B14F-4D97-AF65-F5344CB8AC3E}">
        <p14:creationId xmlns:p14="http://schemas.microsoft.com/office/powerpoint/2010/main" val="3050099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Distributed deletion</a:t>
            </a:r>
            <a:endParaRPr lang="en-US" dirty="0"/>
          </a:p>
        </p:txBody>
      </p:sp>
      <p:sp>
        <p:nvSpPr>
          <p:cNvPr id="5" name="Content Placeholder 4"/>
          <p:cNvSpPr>
            <a:spLocks noGrp="1"/>
          </p:cNvSpPr>
          <p:nvPr>
            <p:ph idx="1"/>
          </p:nvPr>
        </p:nvSpPr>
        <p:spPr/>
        <p:txBody>
          <a:bodyPr/>
          <a:lstStyle/>
          <a:p>
            <a:r>
              <a:rPr lang="en-US" dirty="0"/>
              <a:t>Deleting distributed and replicated data from a system such as Apache Cassandra is far trickier than in a relational database.</a:t>
            </a:r>
          </a:p>
          <a:p>
            <a:r>
              <a:rPr lang="en-US" dirty="0"/>
              <a:t>When a column is deleted, it is not removed from disk immediately. The deleted column is marked with a tombstone and then removed after the configured grace period has expired.</a:t>
            </a:r>
          </a:p>
        </p:txBody>
      </p:sp>
      <p:pic>
        <p:nvPicPr>
          <p:cNvPr id="6" name="Picture 5"/>
          <p:cNvPicPr>
            <a:picLocks noChangeAspect="1"/>
          </p:cNvPicPr>
          <p:nvPr/>
        </p:nvPicPr>
        <p:blipFill>
          <a:blip r:embed="rId2"/>
          <a:stretch>
            <a:fillRect/>
          </a:stretch>
        </p:blipFill>
        <p:spPr>
          <a:xfrm>
            <a:off x="3788229" y="3890481"/>
            <a:ext cx="7003046" cy="2864882"/>
          </a:xfrm>
          <a:prstGeom prst="rect">
            <a:avLst/>
          </a:prstGeom>
        </p:spPr>
      </p:pic>
    </p:spTree>
    <p:extLst>
      <p:ext uri="{BB962C8B-B14F-4D97-AF65-F5344CB8AC3E}">
        <p14:creationId xmlns:p14="http://schemas.microsoft.com/office/powerpoint/2010/main" val="1134372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Ring representation</a:t>
            </a:r>
            <a:endParaRPr lang="en-US" dirty="0"/>
          </a:p>
        </p:txBody>
      </p:sp>
      <p:sp>
        <p:nvSpPr>
          <p:cNvPr id="3" name="Content Placeholder 2"/>
          <p:cNvSpPr>
            <a:spLocks noGrp="1"/>
          </p:cNvSpPr>
          <p:nvPr>
            <p:ph idx="1"/>
          </p:nvPr>
        </p:nvSpPr>
        <p:spPr/>
        <p:txBody>
          <a:bodyPr/>
          <a:lstStyle/>
          <a:p>
            <a:r>
              <a:rPr lang="en-US" dirty="0"/>
              <a:t>A Cassandra cluster is called a </a:t>
            </a:r>
            <a:r>
              <a:rPr lang="en-US" b="1" dirty="0"/>
              <a:t>ring</a:t>
            </a:r>
          </a:p>
          <a:p>
            <a:endParaRPr lang="en-US" dirty="0"/>
          </a:p>
        </p:txBody>
      </p:sp>
      <p:pic>
        <p:nvPicPr>
          <p:cNvPr id="5" name="Picture 4"/>
          <p:cNvPicPr>
            <a:picLocks noChangeAspect="1"/>
          </p:cNvPicPr>
          <p:nvPr/>
        </p:nvPicPr>
        <p:blipFill>
          <a:blip r:embed="rId2"/>
          <a:stretch>
            <a:fillRect/>
          </a:stretch>
        </p:blipFill>
        <p:spPr>
          <a:xfrm>
            <a:off x="471361" y="2976466"/>
            <a:ext cx="5370185" cy="320049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412" y="3103180"/>
            <a:ext cx="4541033" cy="3331612"/>
          </a:xfrm>
          <a:prstGeom prst="rect">
            <a:avLst/>
          </a:prstGeom>
        </p:spPr>
      </p:pic>
    </p:spTree>
    <p:extLst>
      <p:ext uri="{BB962C8B-B14F-4D97-AF65-F5344CB8AC3E}">
        <p14:creationId xmlns:p14="http://schemas.microsoft.com/office/powerpoint/2010/main" val="2363142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Table configuration options</a:t>
            </a:r>
            <a:endParaRPr lang="en-US" dirty="0"/>
          </a:p>
        </p:txBody>
      </p:sp>
      <p:pic>
        <p:nvPicPr>
          <p:cNvPr id="4" name="Content Placeholder 3"/>
          <p:cNvPicPr>
            <a:picLocks noGrp="1" noChangeAspect="1"/>
          </p:cNvPicPr>
          <p:nvPr>
            <p:ph idx="1"/>
          </p:nvPr>
        </p:nvPicPr>
        <p:blipFill>
          <a:blip r:embed="rId2"/>
          <a:stretch>
            <a:fillRect/>
          </a:stretch>
        </p:blipFill>
        <p:spPr>
          <a:xfrm>
            <a:off x="275252" y="1812585"/>
            <a:ext cx="11916748" cy="4653530"/>
          </a:xfrm>
          <a:prstGeom prst="rect">
            <a:avLst/>
          </a:prstGeom>
        </p:spPr>
      </p:pic>
    </p:spTree>
    <p:extLst>
      <p:ext uri="{BB962C8B-B14F-4D97-AF65-F5344CB8AC3E}">
        <p14:creationId xmlns:p14="http://schemas.microsoft.com/office/powerpoint/2010/main" val="19738421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Table properties</a:t>
            </a:r>
            <a:endParaRPr lang="en-US" dirty="0"/>
          </a:p>
        </p:txBody>
      </p:sp>
      <p:sp>
        <p:nvSpPr>
          <p:cNvPr id="3" name="Content Placeholder 2"/>
          <p:cNvSpPr>
            <a:spLocks noGrp="1"/>
          </p:cNvSpPr>
          <p:nvPr>
            <p:ph idx="1"/>
          </p:nvPr>
        </p:nvSpPr>
        <p:spPr>
          <a:xfrm>
            <a:off x="838200" y="1418253"/>
            <a:ext cx="10515600" cy="5271796"/>
          </a:xfrm>
        </p:spPr>
        <p:txBody>
          <a:bodyPr>
            <a:normAutofit fontScale="92500" lnSpcReduction="20000"/>
          </a:bodyPr>
          <a:lstStyle/>
          <a:p>
            <a:r>
              <a:rPr lang="en-US" dirty="0" err="1"/>
              <a:t>bloom_filter_fp_chance</a:t>
            </a:r>
            <a:endParaRPr lang="en-US" dirty="0"/>
          </a:p>
          <a:p>
            <a:r>
              <a:rPr lang="en-US" dirty="0"/>
              <a:t>Row caching</a:t>
            </a:r>
          </a:p>
          <a:p>
            <a:r>
              <a:rPr lang="en-US" dirty="0"/>
              <a:t>Key caching</a:t>
            </a:r>
          </a:p>
          <a:p>
            <a:r>
              <a:rPr lang="en-US" dirty="0"/>
              <a:t>Comment </a:t>
            </a:r>
          </a:p>
          <a:p>
            <a:r>
              <a:rPr lang="en-US" dirty="0"/>
              <a:t>Compaction </a:t>
            </a:r>
          </a:p>
          <a:p>
            <a:r>
              <a:rPr lang="en-US" dirty="0"/>
              <a:t>Compression</a:t>
            </a:r>
          </a:p>
          <a:p>
            <a:r>
              <a:rPr lang="en-US" dirty="0" err="1"/>
              <a:t>time_to_live</a:t>
            </a:r>
            <a:endParaRPr lang="en-US" dirty="0"/>
          </a:p>
          <a:p>
            <a:r>
              <a:rPr lang="en-US" dirty="0" err="1"/>
              <a:t>read_repair_chance</a:t>
            </a:r>
            <a:endParaRPr lang="en-US" dirty="0"/>
          </a:p>
          <a:p>
            <a:r>
              <a:rPr lang="en-US" dirty="0" err="1"/>
              <a:t>gc_grace_seconds</a:t>
            </a:r>
            <a:endParaRPr lang="en-US" dirty="0"/>
          </a:p>
          <a:p>
            <a:r>
              <a:rPr lang="en-US" dirty="0" err="1"/>
              <a:t>index_interval</a:t>
            </a:r>
            <a:endParaRPr lang="en-US" dirty="0"/>
          </a:p>
          <a:p>
            <a:r>
              <a:rPr lang="en-US" dirty="0" err="1"/>
              <a:t>memtable_flush_period</a:t>
            </a:r>
            <a:endParaRPr lang="en-US" dirty="0"/>
          </a:p>
          <a:p>
            <a:r>
              <a:rPr lang="en-US" dirty="0" err="1"/>
              <a:t>speculative_retry</a:t>
            </a:r>
            <a:endParaRPr lang="en-US" dirty="0"/>
          </a:p>
        </p:txBody>
      </p:sp>
    </p:spTree>
    <p:extLst>
      <p:ext uri="{BB962C8B-B14F-4D97-AF65-F5344CB8AC3E}">
        <p14:creationId xmlns:p14="http://schemas.microsoft.com/office/powerpoint/2010/main" val="2256780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Table configuration options</a:t>
            </a:r>
            <a:endParaRPr lang="en-US" dirty="0"/>
          </a:p>
        </p:txBody>
      </p:sp>
      <p:sp>
        <p:nvSpPr>
          <p:cNvPr id="3" name="Content Placeholder 2"/>
          <p:cNvSpPr>
            <a:spLocks noGrp="1"/>
          </p:cNvSpPr>
          <p:nvPr>
            <p:ph idx="1"/>
          </p:nvPr>
        </p:nvSpPr>
        <p:spPr>
          <a:xfrm>
            <a:off x="838200" y="1825624"/>
            <a:ext cx="10515600" cy="4873755"/>
          </a:xfrm>
        </p:spPr>
        <p:txBody>
          <a:bodyPr>
            <a:normAutofit fontScale="92500" lnSpcReduction="10000"/>
          </a:bodyPr>
          <a:lstStyle/>
          <a:p>
            <a:r>
              <a:rPr lang="en-US" b="1" dirty="0"/>
              <a:t>Caching</a:t>
            </a:r>
            <a:r>
              <a:rPr lang="en-US" dirty="0"/>
              <a:t>: Key cache is used to store partition keys and their locations on disk in memory. Row cache is used to store entire partitions in memory along with the actual rows.</a:t>
            </a:r>
          </a:p>
          <a:p>
            <a:r>
              <a:rPr lang="en-US" b="1" dirty="0"/>
              <a:t>Compaction</a:t>
            </a:r>
            <a:r>
              <a:rPr lang="en-US" dirty="0"/>
              <a:t>: Compaction is an internal mechanism used to get rid of excess data within Cassandra and merge multiple copies of the same partition (or row).</a:t>
            </a:r>
          </a:p>
          <a:p>
            <a:r>
              <a:rPr lang="en-US" b="1" dirty="0"/>
              <a:t>Compression</a:t>
            </a:r>
            <a:r>
              <a:rPr lang="en-US" dirty="0"/>
              <a:t>: Data is compressed when it is written to the disk to reduce disk usage. This increases the CPU usage as well as read latency. </a:t>
            </a:r>
          </a:p>
          <a:p>
            <a:r>
              <a:rPr lang="en-US" b="1" dirty="0" err="1"/>
              <a:t>Default_time_to_live</a:t>
            </a:r>
            <a:r>
              <a:rPr lang="en-US" dirty="0"/>
              <a:t>: This sets the TTL for the entire table. This can be overridden if you specify TTL while inserting a row into the table.</a:t>
            </a:r>
          </a:p>
          <a:p>
            <a:r>
              <a:rPr lang="en-US" b="1" dirty="0" err="1"/>
              <a:t>Gc_grace_seconds</a:t>
            </a:r>
            <a:r>
              <a:rPr lang="en-US" dirty="0"/>
              <a:t>: This is the amount of time in seconds Cassandra waits before actually deleting </a:t>
            </a:r>
            <a:r>
              <a:rPr lang="en-US" dirty="0" err="1"/>
              <a:t>tombstoned</a:t>
            </a:r>
            <a:r>
              <a:rPr lang="en-US" dirty="0"/>
              <a:t> data.</a:t>
            </a:r>
          </a:p>
        </p:txBody>
      </p:sp>
    </p:spTree>
    <p:extLst>
      <p:ext uri="{BB962C8B-B14F-4D97-AF65-F5344CB8AC3E}">
        <p14:creationId xmlns:p14="http://schemas.microsoft.com/office/powerpoint/2010/main" val="32531581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COMPACTION</a:t>
            </a:r>
          </a:p>
        </p:txBody>
      </p:sp>
      <p:sp>
        <p:nvSpPr>
          <p:cNvPr id="3" name="Content Placeholder 2"/>
          <p:cNvSpPr>
            <a:spLocks noGrp="1"/>
          </p:cNvSpPr>
          <p:nvPr>
            <p:ph idx="1"/>
          </p:nvPr>
        </p:nvSpPr>
        <p:spPr/>
        <p:txBody>
          <a:bodyPr/>
          <a:lstStyle/>
          <a:p>
            <a:r>
              <a:rPr lang="en-US" dirty="0"/>
              <a:t>Compaction </a:t>
            </a:r>
          </a:p>
          <a:p>
            <a:pPr lvl="1"/>
            <a:r>
              <a:rPr lang="en-US" dirty="0" err="1"/>
              <a:t>SizeTieredCompactionStrategy</a:t>
            </a:r>
            <a:r>
              <a:rPr lang="en-US" dirty="0"/>
              <a:t> : This favors a write-intensive load where updates are less frequent</a:t>
            </a:r>
          </a:p>
          <a:p>
            <a:pPr lvl="1"/>
            <a:r>
              <a:rPr lang="en-US" dirty="0" err="1"/>
              <a:t>LeveledCompactionStrategy</a:t>
            </a:r>
            <a:r>
              <a:rPr lang="en-US" dirty="0"/>
              <a:t> : This strategy is good for the cases where data is mutated more frequently.</a:t>
            </a:r>
          </a:p>
          <a:p>
            <a:r>
              <a:rPr lang="en-US" dirty="0"/>
              <a:t>enabled: true/false</a:t>
            </a:r>
          </a:p>
          <a:p>
            <a:r>
              <a:rPr lang="en-US" dirty="0" err="1"/>
              <a:t>tombstone_threshold</a:t>
            </a:r>
            <a:endParaRPr lang="en-US" dirty="0"/>
          </a:p>
        </p:txBody>
      </p:sp>
    </p:spTree>
    <p:extLst>
      <p:ext uri="{BB962C8B-B14F-4D97-AF65-F5344CB8AC3E}">
        <p14:creationId xmlns:p14="http://schemas.microsoft.com/office/powerpoint/2010/main" val="3512586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Compression properties</a:t>
            </a:r>
          </a:p>
        </p:txBody>
      </p:sp>
      <p:sp>
        <p:nvSpPr>
          <p:cNvPr id="3" name="Content Placeholder 2"/>
          <p:cNvSpPr>
            <a:spLocks noGrp="1"/>
          </p:cNvSpPr>
          <p:nvPr>
            <p:ph idx="1"/>
          </p:nvPr>
        </p:nvSpPr>
        <p:spPr>
          <a:xfrm>
            <a:off x="838200" y="1464906"/>
            <a:ext cx="10515600" cy="5001207"/>
          </a:xfrm>
        </p:spPr>
        <p:txBody>
          <a:bodyPr>
            <a:normAutofit/>
          </a:bodyPr>
          <a:lstStyle/>
          <a:p>
            <a:r>
              <a:rPr lang="en-US" dirty="0"/>
              <a:t>Compression:</a:t>
            </a:r>
          </a:p>
          <a:p>
            <a:pPr lvl="1"/>
            <a:r>
              <a:rPr lang="en-US" dirty="0"/>
              <a:t>LZ4Compressor</a:t>
            </a:r>
          </a:p>
          <a:p>
            <a:pPr lvl="1"/>
            <a:r>
              <a:rPr lang="en-US" dirty="0" err="1"/>
              <a:t>SnappyCompressor</a:t>
            </a:r>
            <a:endParaRPr lang="en-US" dirty="0"/>
          </a:p>
          <a:p>
            <a:pPr lvl="1"/>
            <a:r>
              <a:rPr lang="en-US" dirty="0" err="1"/>
              <a:t>DeflateCompressor</a:t>
            </a:r>
            <a:endParaRPr lang="en-US" dirty="0"/>
          </a:p>
          <a:p>
            <a:pPr marL="0" indent="0">
              <a:buNone/>
            </a:pPr>
            <a:endParaRPr lang="en-US" dirty="0"/>
          </a:p>
        </p:txBody>
      </p:sp>
    </p:spTree>
    <p:extLst>
      <p:ext uri="{BB962C8B-B14F-4D97-AF65-F5344CB8AC3E}">
        <p14:creationId xmlns:p14="http://schemas.microsoft.com/office/powerpoint/2010/main" val="42213132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 Heap Setting </a:t>
            </a:r>
            <a:endParaRPr lang="en-US" dirty="0"/>
          </a:p>
        </p:txBody>
      </p:sp>
      <p:sp>
        <p:nvSpPr>
          <p:cNvPr id="5" name="TextBox 4"/>
          <p:cNvSpPr txBox="1"/>
          <p:nvPr/>
        </p:nvSpPr>
        <p:spPr>
          <a:xfrm>
            <a:off x="838200" y="6139543"/>
            <a:ext cx="8140947" cy="369332"/>
          </a:xfrm>
          <a:prstGeom prst="rect">
            <a:avLst/>
          </a:prstGeom>
          <a:noFill/>
        </p:spPr>
        <p:txBody>
          <a:bodyPr wrap="none" rtlCol="0">
            <a:spAutoFit/>
          </a:bodyPr>
          <a:lstStyle/>
          <a:p>
            <a:r>
              <a:rPr lang="en-US" dirty="0"/>
              <a:t>http://docs.datastax.com/en/cassandra/3.0/cassandra/operations/opsTuneJVM.html</a:t>
            </a:r>
          </a:p>
        </p:txBody>
      </p:sp>
      <p:pic>
        <p:nvPicPr>
          <p:cNvPr id="7" name="Content Placeholder 6"/>
          <p:cNvPicPr>
            <a:picLocks noGrp="1" noChangeAspect="1"/>
          </p:cNvPicPr>
          <p:nvPr>
            <p:ph idx="1"/>
          </p:nvPr>
        </p:nvPicPr>
        <p:blipFill>
          <a:blip r:embed="rId2"/>
          <a:stretch>
            <a:fillRect/>
          </a:stretch>
        </p:blipFill>
        <p:spPr>
          <a:xfrm>
            <a:off x="838200" y="2487354"/>
            <a:ext cx="10515600" cy="2967592"/>
          </a:xfrm>
          <a:prstGeom prst="rect">
            <a:avLst/>
          </a:prstGeom>
        </p:spPr>
      </p:pic>
    </p:spTree>
    <p:extLst>
      <p:ext uri="{BB962C8B-B14F-4D97-AF65-F5344CB8AC3E}">
        <p14:creationId xmlns:p14="http://schemas.microsoft.com/office/powerpoint/2010/main" val="40377414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cassandra</a:t>
            </a:r>
            <a:r>
              <a:rPr lang="en-US" b="1" dirty="0"/>
              <a:t>-stress Tool</a:t>
            </a:r>
            <a:endParaRPr lang="en-US" dirty="0"/>
          </a:p>
        </p:txBody>
      </p:sp>
      <p:pic>
        <p:nvPicPr>
          <p:cNvPr id="5" name="Picture 4"/>
          <p:cNvPicPr>
            <a:picLocks noChangeAspect="1"/>
          </p:cNvPicPr>
          <p:nvPr/>
        </p:nvPicPr>
        <p:blipFill>
          <a:blip r:embed="rId2"/>
          <a:stretch>
            <a:fillRect/>
          </a:stretch>
        </p:blipFill>
        <p:spPr>
          <a:xfrm>
            <a:off x="4761408" y="1306285"/>
            <a:ext cx="7228787" cy="5122512"/>
          </a:xfrm>
          <a:prstGeom prst="rect">
            <a:avLst/>
          </a:prstGeom>
        </p:spPr>
      </p:pic>
      <p:pic>
        <p:nvPicPr>
          <p:cNvPr id="7" name="Content Placeholder 6"/>
          <p:cNvPicPr>
            <a:picLocks noGrp="1" noChangeAspect="1"/>
          </p:cNvPicPr>
          <p:nvPr>
            <p:ph idx="1"/>
          </p:nvPr>
        </p:nvPicPr>
        <p:blipFill>
          <a:blip r:embed="rId3"/>
          <a:stretch>
            <a:fillRect/>
          </a:stretch>
        </p:blipFill>
        <p:spPr>
          <a:xfrm>
            <a:off x="144027" y="2516022"/>
            <a:ext cx="4267200" cy="800100"/>
          </a:xfrm>
          <a:prstGeom prst="rect">
            <a:avLst/>
          </a:prstGeom>
        </p:spPr>
      </p:pic>
      <p:sp>
        <p:nvSpPr>
          <p:cNvPr id="8" name="TextBox 7"/>
          <p:cNvSpPr txBox="1"/>
          <p:nvPr/>
        </p:nvSpPr>
        <p:spPr>
          <a:xfrm>
            <a:off x="412969" y="6437589"/>
            <a:ext cx="7551363" cy="369332"/>
          </a:xfrm>
          <a:prstGeom prst="rect">
            <a:avLst/>
          </a:prstGeom>
          <a:noFill/>
        </p:spPr>
        <p:txBody>
          <a:bodyPr wrap="none" rtlCol="0">
            <a:spAutoFit/>
          </a:bodyPr>
          <a:lstStyle/>
          <a:p>
            <a:r>
              <a:rPr lang="en-US" dirty="0"/>
              <a:t>http://docs.datastax.com/en/cassandra/3.0/cassandra/tools/toolsCStress.html</a:t>
            </a:r>
          </a:p>
        </p:txBody>
      </p:sp>
    </p:spTree>
    <p:extLst>
      <p:ext uri="{BB962C8B-B14F-4D97-AF65-F5344CB8AC3E}">
        <p14:creationId xmlns:p14="http://schemas.microsoft.com/office/powerpoint/2010/main" val="6471524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Nodetool</a:t>
            </a:r>
            <a:r>
              <a:rPr lang="en-US" b="1" dirty="0"/>
              <a:t> </a:t>
            </a:r>
            <a:endParaRPr lang="en-US" dirty="0"/>
          </a:p>
        </p:txBody>
      </p:sp>
      <p:sp>
        <p:nvSpPr>
          <p:cNvPr id="3" name="Content Placeholder 2"/>
          <p:cNvSpPr>
            <a:spLocks noGrp="1"/>
          </p:cNvSpPr>
          <p:nvPr>
            <p:ph idx="1"/>
          </p:nvPr>
        </p:nvSpPr>
        <p:spPr/>
        <p:txBody>
          <a:bodyPr/>
          <a:lstStyle/>
          <a:p>
            <a:r>
              <a:rPr lang="en-US" b="1" dirty="0" err="1"/>
              <a:t>Cfstats</a:t>
            </a:r>
            <a:endParaRPr lang="en-US" b="1" dirty="0"/>
          </a:p>
          <a:p>
            <a:r>
              <a:rPr lang="en-US" b="1" dirty="0" err="1"/>
              <a:t>Netstats</a:t>
            </a:r>
            <a:endParaRPr lang="en-US" b="1" dirty="0"/>
          </a:p>
          <a:p>
            <a:r>
              <a:rPr lang="en-US" b="1" dirty="0"/>
              <a:t>Status</a:t>
            </a:r>
          </a:p>
          <a:p>
            <a:r>
              <a:rPr lang="en-US" b="1" dirty="0"/>
              <a:t>Ring</a:t>
            </a:r>
          </a:p>
          <a:p>
            <a:endParaRPr lang="en-US" dirty="0"/>
          </a:p>
        </p:txBody>
      </p:sp>
    </p:spTree>
    <p:extLst>
      <p:ext uri="{BB962C8B-B14F-4D97-AF65-F5344CB8AC3E}">
        <p14:creationId xmlns:p14="http://schemas.microsoft.com/office/powerpoint/2010/main" val="2730833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 Development</a:t>
            </a:r>
            <a:endParaRPr lang="en-US" dirty="0"/>
          </a:p>
        </p:txBody>
      </p:sp>
      <p:sp>
        <p:nvSpPr>
          <p:cNvPr id="3" name="Content Placeholder 2"/>
          <p:cNvSpPr>
            <a:spLocks noGrp="1"/>
          </p:cNvSpPr>
          <p:nvPr>
            <p:ph idx="1"/>
          </p:nvPr>
        </p:nvSpPr>
        <p:spPr/>
        <p:txBody>
          <a:bodyPr>
            <a:normAutofit/>
          </a:bodyPr>
          <a:lstStyle/>
          <a:p>
            <a:r>
              <a:rPr lang="en-US" dirty="0"/>
              <a:t>The Java driver provides many capabilities:</a:t>
            </a:r>
          </a:p>
          <a:p>
            <a:pPr lvl="1"/>
            <a:r>
              <a:rPr lang="en-US" b="1" dirty="0"/>
              <a:t>Node discovery</a:t>
            </a:r>
            <a:r>
              <a:rPr lang="en-US" dirty="0"/>
              <a:t>: Java driver automatically discovers new nodes that join the cluster and redirects queries to them based on the load-balancing policy you choose</a:t>
            </a:r>
          </a:p>
          <a:p>
            <a:pPr lvl="1"/>
            <a:r>
              <a:rPr lang="en-US" b="1" dirty="0"/>
              <a:t>Load balancing</a:t>
            </a:r>
            <a:r>
              <a:rPr lang="en-US" dirty="0"/>
              <a:t>: Java driver provides a bunch of load balancing policies to evenly spread out queries</a:t>
            </a:r>
          </a:p>
          <a:p>
            <a:pPr lvl="1"/>
            <a:r>
              <a:rPr lang="en-US" b="1" dirty="0" err="1"/>
              <a:t>Async</a:t>
            </a:r>
            <a:r>
              <a:rPr lang="en-US" b="1" dirty="0"/>
              <a:t> execution</a:t>
            </a:r>
            <a:r>
              <a:rPr lang="en-US" dirty="0"/>
              <a:t>: Java driver allows asynchronous execution of queries allowing multiple simultaneous requests</a:t>
            </a:r>
          </a:p>
          <a:p>
            <a:pPr lvl="1"/>
            <a:r>
              <a:rPr lang="en-US" b="1" dirty="0"/>
              <a:t>Retry policy</a:t>
            </a:r>
            <a:r>
              <a:rPr lang="en-US" dirty="0"/>
              <a:t>: Java driver also provides several retry policies to retry failed queries</a:t>
            </a:r>
          </a:p>
          <a:p>
            <a:pPr lvl="1"/>
            <a:r>
              <a:rPr lang="en-US" b="1" dirty="0"/>
              <a:t>Prepared statements</a:t>
            </a:r>
            <a:r>
              <a:rPr lang="en-US" dirty="0"/>
              <a:t>: This feature reduces the data sent over network</a:t>
            </a:r>
          </a:p>
        </p:txBody>
      </p:sp>
    </p:spTree>
    <p:extLst>
      <p:ext uri="{BB962C8B-B14F-4D97-AF65-F5344CB8AC3E}">
        <p14:creationId xmlns:p14="http://schemas.microsoft.com/office/powerpoint/2010/main" val="28316400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Cluster API</a:t>
            </a:r>
            <a:endParaRPr lang="en-US" dirty="0"/>
          </a:p>
        </p:txBody>
      </p:sp>
      <p:sp>
        <p:nvSpPr>
          <p:cNvPr id="3" name="Content Placeholder 2"/>
          <p:cNvSpPr>
            <a:spLocks noGrp="1"/>
          </p:cNvSpPr>
          <p:nvPr>
            <p:ph idx="1"/>
          </p:nvPr>
        </p:nvSpPr>
        <p:spPr/>
        <p:txBody>
          <a:bodyPr/>
          <a:lstStyle/>
          <a:p>
            <a:r>
              <a:rPr lang="en-US" b="1" dirty="0"/>
              <a:t>Cluster</a:t>
            </a:r>
            <a:r>
              <a:rPr lang="en-US" dirty="0"/>
              <a:t>: This represents a Cassandra cluster. This is the main entry point when connecting to a cluster.</a:t>
            </a:r>
          </a:p>
          <a:p>
            <a:r>
              <a:rPr lang="en-US" b="1" dirty="0" err="1"/>
              <a:t>Cluster.Builder</a:t>
            </a:r>
            <a:r>
              <a:rPr lang="en-US" dirty="0"/>
              <a:t>: This can be used to build a Cluster object.</a:t>
            </a:r>
          </a:p>
          <a:p>
            <a:r>
              <a:rPr lang="en-US" b="1" dirty="0"/>
              <a:t>Configuration</a:t>
            </a:r>
            <a:r>
              <a:rPr lang="en-US" dirty="0"/>
              <a:t>: This holds cluster configuration.</a:t>
            </a:r>
          </a:p>
          <a:p>
            <a:r>
              <a:rPr lang="en-US" b="1" dirty="0"/>
              <a:t>Host</a:t>
            </a:r>
            <a:r>
              <a:rPr lang="en-US" dirty="0"/>
              <a:t>: This represents a Cassandra node.</a:t>
            </a:r>
          </a:p>
          <a:p>
            <a:r>
              <a:rPr lang="en-US" b="1" dirty="0" err="1"/>
              <a:t>KeyspaceMetaData</a:t>
            </a:r>
            <a:r>
              <a:rPr lang="en-US" dirty="0"/>
              <a:t>: This holds </a:t>
            </a:r>
            <a:r>
              <a:rPr lang="en-US" dirty="0" err="1"/>
              <a:t>keyspace</a:t>
            </a:r>
            <a:r>
              <a:rPr lang="en-US" dirty="0"/>
              <a:t> metadata.</a:t>
            </a:r>
          </a:p>
          <a:p>
            <a:r>
              <a:rPr lang="en-US" b="1" dirty="0" err="1"/>
              <a:t>MetaData</a:t>
            </a:r>
            <a:r>
              <a:rPr lang="en-US" dirty="0"/>
              <a:t>: This holds metadata about the cluster</a:t>
            </a:r>
          </a:p>
        </p:txBody>
      </p:sp>
    </p:spTree>
    <p:extLst>
      <p:ext uri="{BB962C8B-B14F-4D97-AF65-F5344CB8AC3E}">
        <p14:creationId xmlns:p14="http://schemas.microsoft.com/office/powerpoint/2010/main" val="86941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 nodes</a:t>
            </a:r>
          </a:p>
        </p:txBody>
      </p:sp>
      <p:pic>
        <p:nvPicPr>
          <p:cNvPr id="6" name="Content Placeholder 5"/>
          <p:cNvPicPr>
            <a:picLocks noGrp="1" noChangeAspect="1"/>
          </p:cNvPicPr>
          <p:nvPr>
            <p:ph idx="1"/>
          </p:nvPr>
        </p:nvPicPr>
        <p:blipFill>
          <a:blip r:embed="rId2"/>
          <a:stretch>
            <a:fillRect/>
          </a:stretch>
        </p:blipFill>
        <p:spPr>
          <a:xfrm>
            <a:off x="2827176" y="1704976"/>
            <a:ext cx="6388589" cy="4910572"/>
          </a:xfrm>
          <a:prstGeom prst="rect">
            <a:avLst/>
          </a:prstGeom>
        </p:spPr>
      </p:pic>
    </p:spTree>
    <p:extLst>
      <p:ext uri="{BB962C8B-B14F-4D97-AF65-F5344CB8AC3E}">
        <p14:creationId xmlns:p14="http://schemas.microsoft.com/office/powerpoint/2010/main" val="21053850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a:t>
            </a:r>
          </a:p>
        </p:txBody>
      </p:sp>
      <p:sp>
        <p:nvSpPr>
          <p:cNvPr id="3" name="Content Placeholder 2"/>
          <p:cNvSpPr>
            <a:spLocks noGrp="1"/>
          </p:cNvSpPr>
          <p:nvPr>
            <p:ph idx="1"/>
          </p:nvPr>
        </p:nvSpPr>
        <p:spPr/>
        <p:txBody>
          <a:bodyPr/>
          <a:lstStyle/>
          <a:p>
            <a:r>
              <a:rPr lang="en-US" b="1" dirty="0" err="1"/>
              <a:t>PreparedStatement</a:t>
            </a:r>
            <a:r>
              <a:rPr lang="en-US" dirty="0"/>
              <a:t>: This represents a prepared statement</a:t>
            </a:r>
          </a:p>
          <a:p>
            <a:r>
              <a:rPr lang="en-US" b="1" dirty="0"/>
              <a:t>Query</a:t>
            </a:r>
            <a:r>
              <a:rPr lang="en-US" dirty="0"/>
              <a:t>: This represents a query</a:t>
            </a:r>
          </a:p>
          <a:p>
            <a:r>
              <a:rPr lang="en-US" b="1" dirty="0" err="1"/>
              <a:t>BoundStatement</a:t>
            </a:r>
            <a:r>
              <a:rPr lang="en-US" dirty="0"/>
              <a:t>: This is created from a prepared statement with the values bound</a:t>
            </a:r>
          </a:p>
          <a:p>
            <a:r>
              <a:rPr lang="en-US" b="1" dirty="0"/>
              <a:t>Sessions</a:t>
            </a:r>
            <a:r>
              <a:rPr lang="en-US" dirty="0"/>
              <a:t>: This creates a connection to a Cassandra cluster and is used to execute queries</a:t>
            </a:r>
          </a:p>
          <a:p>
            <a:r>
              <a:rPr lang="en-US" b="1" dirty="0" err="1"/>
              <a:t>ResultSet</a:t>
            </a:r>
            <a:r>
              <a:rPr lang="en-US" dirty="0"/>
              <a:t>: This denotes the result of a query</a:t>
            </a:r>
          </a:p>
          <a:p>
            <a:r>
              <a:rPr lang="en-US" b="1" dirty="0"/>
              <a:t>Row</a:t>
            </a:r>
            <a:r>
              <a:rPr lang="en-US" dirty="0"/>
              <a:t>: This is a single CQL row</a:t>
            </a:r>
          </a:p>
        </p:txBody>
      </p:sp>
    </p:spTree>
    <p:extLst>
      <p:ext uri="{BB962C8B-B14F-4D97-AF65-F5344CB8AC3E}">
        <p14:creationId xmlns:p14="http://schemas.microsoft.com/office/powerpoint/2010/main" val="2525729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QueryBuilder</a:t>
            </a:r>
            <a:r>
              <a:rPr lang="en-US" b="1" dirty="0"/>
              <a:t> API</a:t>
            </a:r>
            <a:endParaRPr lang="en-US" dirty="0"/>
          </a:p>
        </p:txBody>
      </p:sp>
      <p:sp>
        <p:nvSpPr>
          <p:cNvPr id="3" name="Content Placeholder 2"/>
          <p:cNvSpPr>
            <a:spLocks noGrp="1"/>
          </p:cNvSpPr>
          <p:nvPr>
            <p:ph idx="1"/>
          </p:nvPr>
        </p:nvSpPr>
        <p:spPr/>
        <p:txBody>
          <a:bodyPr/>
          <a:lstStyle/>
          <a:p>
            <a:r>
              <a:rPr lang="en-US" b="1" dirty="0" err="1"/>
              <a:t>QueryBuilder</a:t>
            </a:r>
            <a:r>
              <a:rPr lang="en-US" dirty="0"/>
              <a:t> API provides another way to execute queries without using prepared statements</a:t>
            </a:r>
          </a:p>
          <a:p>
            <a:pPr lvl="1"/>
            <a:r>
              <a:rPr lang="en-US" dirty="0"/>
              <a:t>Methods to select/insert/update/delete: select() and update(String table)</a:t>
            </a:r>
          </a:p>
          <a:p>
            <a:pPr lvl="1"/>
            <a:r>
              <a:rPr lang="en-US" dirty="0"/>
              <a:t>Methods representing a WHERE clause: </a:t>
            </a:r>
            <a:r>
              <a:rPr lang="en-US" dirty="0" err="1"/>
              <a:t>eq</a:t>
            </a:r>
            <a:r>
              <a:rPr lang="en-US" dirty="0"/>
              <a:t>(String name, Object value)</a:t>
            </a:r>
          </a:p>
          <a:p>
            <a:pPr lvl="1"/>
            <a:r>
              <a:rPr lang="en-US" dirty="0"/>
              <a:t>Methods representing an assignment: set(String name, Object value)</a:t>
            </a:r>
          </a:p>
          <a:p>
            <a:endParaRPr lang="en-US" dirty="0"/>
          </a:p>
        </p:txBody>
      </p:sp>
    </p:spTree>
    <p:extLst>
      <p:ext uri="{BB962C8B-B14F-4D97-AF65-F5344CB8AC3E}">
        <p14:creationId xmlns:p14="http://schemas.microsoft.com/office/powerpoint/2010/main" val="19156006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Asynchronous Querying</a:t>
            </a:r>
            <a:endParaRPr lang="en-US" dirty="0"/>
          </a:p>
        </p:txBody>
      </p:sp>
      <p:sp>
        <p:nvSpPr>
          <p:cNvPr id="3" name="Content Placeholder 2"/>
          <p:cNvSpPr>
            <a:spLocks noGrp="1"/>
          </p:cNvSpPr>
          <p:nvPr>
            <p:ph idx="1"/>
          </p:nvPr>
        </p:nvSpPr>
        <p:spPr/>
        <p:txBody>
          <a:bodyPr/>
          <a:lstStyle/>
          <a:p>
            <a:r>
              <a:rPr lang="en-US" dirty="0" err="1"/>
              <a:t>executeAsync</a:t>
            </a:r>
            <a:r>
              <a:rPr lang="en-US" dirty="0"/>
              <a:t>()</a:t>
            </a:r>
          </a:p>
          <a:p>
            <a:r>
              <a:rPr lang="en-US" dirty="0" err="1"/>
              <a:t>ResultSetFuture</a:t>
            </a:r>
            <a:endParaRPr lang="en-US" dirty="0"/>
          </a:p>
          <a:p>
            <a:pPr lvl="1"/>
            <a:r>
              <a:rPr lang="en-US" dirty="0" err="1"/>
              <a:t>getUninterruptibly</a:t>
            </a:r>
            <a:r>
              <a:rPr lang="en-US" dirty="0"/>
              <a:t>()</a:t>
            </a:r>
          </a:p>
        </p:txBody>
      </p:sp>
    </p:spTree>
    <p:extLst>
      <p:ext uri="{BB962C8B-B14F-4D97-AF65-F5344CB8AC3E}">
        <p14:creationId xmlns:p14="http://schemas.microsoft.com/office/powerpoint/2010/main" val="37247348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Driver policies</a:t>
            </a:r>
            <a:endParaRPr lang="en-US" dirty="0"/>
          </a:p>
        </p:txBody>
      </p:sp>
      <p:sp>
        <p:nvSpPr>
          <p:cNvPr id="3" name="Content Placeholder 2"/>
          <p:cNvSpPr>
            <a:spLocks noGrp="1"/>
          </p:cNvSpPr>
          <p:nvPr>
            <p:ph idx="1"/>
          </p:nvPr>
        </p:nvSpPr>
        <p:spPr/>
        <p:txBody>
          <a:bodyPr>
            <a:normAutofit/>
          </a:bodyPr>
          <a:lstStyle/>
          <a:p>
            <a:r>
              <a:rPr lang="en-US" b="1" dirty="0"/>
              <a:t>Load-balancing policy</a:t>
            </a:r>
            <a:r>
              <a:rPr lang="en-US" dirty="0"/>
              <a:t>: This determines which Cassandra host to contact for each query. </a:t>
            </a:r>
          </a:p>
          <a:p>
            <a:r>
              <a:rPr lang="en-US" b="1" dirty="0"/>
              <a:t>Retry policy</a:t>
            </a:r>
            <a:r>
              <a:rPr lang="en-US" dirty="0"/>
              <a:t>: This determines the course of action whenever failures occur. It's usually triggered when a timeout or host unavailable exception happens. </a:t>
            </a:r>
          </a:p>
          <a:p>
            <a:r>
              <a:rPr lang="en-US" b="1" dirty="0"/>
              <a:t>Reconnection policy: </a:t>
            </a:r>
            <a:r>
              <a:rPr lang="en-US" dirty="0"/>
              <a:t>This policy decides how often reconnection to a dead node is attempted</a:t>
            </a:r>
          </a:p>
        </p:txBody>
      </p:sp>
    </p:spTree>
    <p:extLst>
      <p:ext uri="{BB962C8B-B14F-4D97-AF65-F5344CB8AC3E}">
        <p14:creationId xmlns:p14="http://schemas.microsoft.com/office/powerpoint/2010/main" val="3867320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Load-balancing policy</a:t>
            </a:r>
            <a:endParaRPr lang="en-US" dirty="0"/>
          </a:p>
        </p:txBody>
      </p:sp>
      <p:sp>
        <p:nvSpPr>
          <p:cNvPr id="3" name="Content Placeholder 2"/>
          <p:cNvSpPr>
            <a:spLocks noGrp="1"/>
          </p:cNvSpPr>
          <p:nvPr>
            <p:ph idx="1"/>
          </p:nvPr>
        </p:nvSpPr>
        <p:spPr/>
        <p:txBody>
          <a:bodyPr/>
          <a:lstStyle/>
          <a:p>
            <a:r>
              <a:rPr lang="en-US" dirty="0" err="1"/>
              <a:t>RoundRobinPolicy</a:t>
            </a:r>
            <a:endParaRPr lang="en-US" dirty="0"/>
          </a:p>
          <a:p>
            <a:pPr lvl="1"/>
            <a:r>
              <a:rPr lang="en-US" dirty="0"/>
              <a:t>This is the default load-balancing policy</a:t>
            </a:r>
          </a:p>
          <a:p>
            <a:pPr lvl="1"/>
            <a:r>
              <a:rPr lang="en-US" dirty="0"/>
              <a:t>This implementation is not datacenter aware</a:t>
            </a:r>
          </a:p>
          <a:p>
            <a:r>
              <a:rPr lang="en-US" dirty="0" err="1"/>
              <a:t>DCAwareRoundRobinPolicy</a:t>
            </a:r>
            <a:endParaRPr lang="en-US" dirty="0"/>
          </a:p>
          <a:p>
            <a:pPr lvl="1"/>
            <a:r>
              <a:rPr lang="en-US" dirty="0"/>
              <a:t>This policy is datacenter aware and routes queries to the local nodes first</a:t>
            </a:r>
          </a:p>
          <a:p>
            <a:r>
              <a:rPr lang="en-US" dirty="0" err="1"/>
              <a:t>TokenAwarePolicy</a:t>
            </a:r>
            <a:endParaRPr lang="en-US" dirty="0"/>
          </a:p>
          <a:p>
            <a:pPr lvl="1"/>
            <a:r>
              <a:rPr lang="en-US" dirty="0"/>
              <a:t>This policy adds token awareness on top of another policy</a:t>
            </a:r>
          </a:p>
        </p:txBody>
      </p:sp>
      <p:sp>
        <p:nvSpPr>
          <p:cNvPr id="4" name="TextBox 3"/>
          <p:cNvSpPr txBox="1"/>
          <p:nvPr/>
        </p:nvSpPr>
        <p:spPr>
          <a:xfrm>
            <a:off x="5640886" y="1502459"/>
            <a:ext cx="6155468" cy="646331"/>
          </a:xfrm>
          <a:prstGeom prst="rect">
            <a:avLst/>
          </a:prstGeom>
          <a:noFill/>
        </p:spPr>
        <p:txBody>
          <a:bodyPr wrap="none" rtlCol="0">
            <a:spAutoFit/>
          </a:bodyPr>
          <a:lstStyle/>
          <a:p>
            <a:r>
              <a:rPr lang="en-US" dirty="0">
                <a:solidFill>
                  <a:schemeClr val="accent6"/>
                </a:solidFill>
              </a:rPr>
              <a:t>Cluster </a:t>
            </a:r>
            <a:r>
              <a:rPr lang="en-US" dirty="0" err="1">
                <a:solidFill>
                  <a:schemeClr val="accent6"/>
                </a:solidFill>
              </a:rPr>
              <a:t>cluster</a:t>
            </a:r>
            <a:r>
              <a:rPr lang="en-US" dirty="0">
                <a:solidFill>
                  <a:schemeClr val="accent6"/>
                </a:solidFill>
              </a:rPr>
              <a:t> = </a:t>
            </a:r>
            <a:r>
              <a:rPr lang="en-US" dirty="0" err="1">
                <a:solidFill>
                  <a:schemeClr val="accent6"/>
                </a:solidFill>
              </a:rPr>
              <a:t>Cluster.builder</a:t>
            </a:r>
            <a:r>
              <a:rPr lang="en-US" dirty="0">
                <a:solidFill>
                  <a:schemeClr val="accent6"/>
                </a:solidFill>
              </a:rPr>
              <a:t>().</a:t>
            </a:r>
            <a:r>
              <a:rPr lang="en-US" dirty="0" err="1">
                <a:solidFill>
                  <a:schemeClr val="accent6"/>
                </a:solidFill>
              </a:rPr>
              <a:t>addContactPoints</a:t>
            </a:r>
            <a:r>
              <a:rPr lang="en-US" dirty="0">
                <a:solidFill>
                  <a:schemeClr val="accent6"/>
                </a:solidFill>
              </a:rPr>
              <a:t>("127.0.0.1")</a:t>
            </a:r>
          </a:p>
          <a:p>
            <a:r>
              <a:rPr lang="en-US" dirty="0">
                <a:solidFill>
                  <a:schemeClr val="accent6"/>
                </a:solidFill>
              </a:rPr>
              <a:t>.</a:t>
            </a:r>
            <a:r>
              <a:rPr lang="en-US" dirty="0" err="1">
                <a:solidFill>
                  <a:schemeClr val="accent6"/>
                </a:solidFill>
              </a:rPr>
              <a:t>withLoadBalancingPolicy</a:t>
            </a:r>
            <a:r>
              <a:rPr lang="en-US" dirty="0">
                <a:solidFill>
                  <a:schemeClr val="accent6"/>
                </a:solidFill>
              </a:rPr>
              <a:t>(</a:t>
            </a:r>
            <a:r>
              <a:rPr lang="en-US" dirty="0" err="1">
                <a:solidFill>
                  <a:schemeClr val="accent6"/>
                </a:solidFill>
              </a:rPr>
              <a:t>LoadBalancingPolicy</a:t>
            </a:r>
            <a:r>
              <a:rPr lang="en-US" dirty="0">
                <a:solidFill>
                  <a:schemeClr val="accent6"/>
                </a:solidFill>
              </a:rPr>
              <a:t> policy).build();</a:t>
            </a:r>
          </a:p>
        </p:txBody>
      </p:sp>
    </p:spTree>
    <p:extLst>
      <p:ext uri="{BB962C8B-B14F-4D97-AF65-F5344CB8AC3E}">
        <p14:creationId xmlns:p14="http://schemas.microsoft.com/office/powerpoint/2010/main" val="2598382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Retry Policy</a:t>
            </a:r>
            <a:endParaRPr lang="en-US" dirty="0"/>
          </a:p>
        </p:txBody>
      </p:sp>
      <p:sp>
        <p:nvSpPr>
          <p:cNvPr id="3" name="Content Placeholder 2"/>
          <p:cNvSpPr>
            <a:spLocks noGrp="1"/>
          </p:cNvSpPr>
          <p:nvPr>
            <p:ph idx="1"/>
          </p:nvPr>
        </p:nvSpPr>
        <p:spPr>
          <a:xfrm>
            <a:off x="435429" y="1825625"/>
            <a:ext cx="11321141" cy="4934404"/>
          </a:xfrm>
        </p:spPr>
        <p:txBody>
          <a:bodyPr>
            <a:normAutofit/>
          </a:bodyPr>
          <a:lstStyle/>
          <a:p>
            <a:r>
              <a:rPr lang="en-US" dirty="0"/>
              <a:t>Java driver provides a set of policies to ensure queries are retried a certain number of times before throwing exceptions</a:t>
            </a:r>
          </a:p>
          <a:p>
            <a:pPr lvl="1"/>
            <a:r>
              <a:rPr lang="en-US" b="1" dirty="0" err="1"/>
              <a:t>DefaultRetryPolicy</a:t>
            </a:r>
            <a:r>
              <a:rPr lang="en-US" dirty="0"/>
              <a:t>: This policy retries a failed query a certain number of times. It retries queries on a read timeout where replica nodes were contacted but the read failed. It also retries queries on a write timeout when writing distributed log for batches.</a:t>
            </a:r>
          </a:p>
          <a:p>
            <a:pPr lvl="1"/>
            <a:endParaRPr lang="en-US" dirty="0"/>
          </a:p>
          <a:p>
            <a:pPr lvl="1"/>
            <a:r>
              <a:rPr lang="en-US" b="1" dirty="0" err="1"/>
              <a:t>DowngradingConsistencyRetryPolicy</a:t>
            </a:r>
            <a:r>
              <a:rPr lang="en-US" dirty="0"/>
              <a:t>: This ensures that a failed query may be retried with a consistency level lower than the initial query. </a:t>
            </a:r>
          </a:p>
          <a:p>
            <a:pPr lvl="1"/>
            <a:endParaRPr lang="en-US" dirty="0"/>
          </a:p>
          <a:p>
            <a:pPr lvl="1"/>
            <a:r>
              <a:rPr lang="en-US" b="1" dirty="0" err="1"/>
              <a:t>FallthroughRetryPolicy</a:t>
            </a:r>
            <a:r>
              <a:rPr lang="en-US" dirty="0"/>
              <a:t>: This never retries any query, and you implement retry logic in your application code.</a:t>
            </a:r>
          </a:p>
        </p:txBody>
      </p:sp>
      <p:sp>
        <p:nvSpPr>
          <p:cNvPr id="4" name="TextBox 3"/>
          <p:cNvSpPr txBox="1"/>
          <p:nvPr/>
        </p:nvSpPr>
        <p:spPr>
          <a:xfrm>
            <a:off x="5366657" y="1027906"/>
            <a:ext cx="6155468" cy="646331"/>
          </a:xfrm>
          <a:prstGeom prst="rect">
            <a:avLst/>
          </a:prstGeom>
          <a:noFill/>
        </p:spPr>
        <p:txBody>
          <a:bodyPr wrap="none" rtlCol="0">
            <a:spAutoFit/>
          </a:bodyPr>
          <a:lstStyle/>
          <a:p>
            <a:r>
              <a:rPr lang="en-US" dirty="0">
                <a:solidFill>
                  <a:schemeClr val="accent6"/>
                </a:solidFill>
              </a:rPr>
              <a:t>Cluster </a:t>
            </a:r>
            <a:r>
              <a:rPr lang="en-US" dirty="0" err="1">
                <a:solidFill>
                  <a:schemeClr val="accent6"/>
                </a:solidFill>
              </a:rPr>
              <a:t>cluster</a:t>
            </a:r>
            <a:r>
              <a:rPr lang="en-US" dirty="0">
                <a:solidFill>
                  <a:schemeClr val="accent6"/>
                </a:solidFill>
              </a:rPr>
              <a:t> = </a:t>
            </a:r>
            <a:r>
              <a:rPr lang="en-US" dirty="0" err="1">
                <a:solidFill>
                  <a:schemeClr val="accent6"/>
                </a:solidFill>
              </a:rPr>
              <a:t>Cluster.builder</a:t>
            </a:r>
            <a:r>
              <a:rPr lang="en-US" dirty="0">
                <a:solidFill>
                  <a:schemeClr val="accent6"/>
                </a:solidFill>
              </a:rPr>
              <a:t>().</a:t>
            </a:r>
            <a:r>
              <a:rPr lang="en-US" dirty="0" err="1">
                <a:solidFill>
                  <a:schemeClr val="accent6"/>
                </a:solidFill>
              </a:rPr>
              <a:t>addContactPoints</a:t>
            </a:r>
            <a:r>
              <a:rPr lang="en-US" dirty="0">
                <a:solidFill>
                  <a:schemeClr val="accent6"/>
                </a:solidFill>
              </a:rPr>
              <a:t>("127.0.0.1")</a:t>
            </a:r>
          </a:p>
          <a:p>
            <a:r>
              <a:rPr lang="en-US" dirty="0">
                <a:solidFill>
                  <a:schemeClr val="accent6"/>
                </a:solidFill>
              </a:rPr>
              <a:t>.</a:t>
            </a:r>
            <a:r>
              <a:rPr lang="en-US" dirty="0" err="1">
                <a:solidFill>
                  <a:schemeClr val="accent6"/>
                </a:solidFill>
              </a:rPr>
              <a:t>withRetryPolicy</a:t>
            </a:r>
            <a:r>
              <a:rPr lang="en-US" dirty="0">
                <a:solidFill>
                  <a:schemeClr val="accent6"/>
                </a:solidFill>
              </a:rPr>
              <a:t>(</a:t>
            </a:r>
            <a:r>
              <a:rPr lang="en-US" dirty="0" err="1">
                <a:solidFill>
                  <a:schemeClr val="accent6"/>
                </a:solidFill>
              </a:rPr>
              <a:t>RetryPolicy</a:t>
            </a:r>
            <a:r>
              <a:rPr lang="en-US" dirty="0">
                <a:solidFill>
                  <a:schemeClr val="accent6"/>
                </a:solidFill>
              </a:rPr>
              <a:t> policy).build();</a:t>
            </a:r>
          </a:p>
        </p:txBody>
      </p:sp>
    </p:spTree>
    <p:extLst>
      <p:ext uri="{BB962C8B-B14F-4D97-AF65-F5344CB8AC3E}">
        <p14:creationId xmlns:p14="http://schemas.microsoft.com/office/powerpoint/2010/main" val="42790530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707693" y="0"/>
            <a:ext cx="10902005" cy="6857999"/>
          </a:xfrm>
          <a:prstGeom prst="rect">
            <a:avLst/>
          </a:prstGeom>
        </p:spPr>
      </p:pic>
    </p:spTree>
    <p:extLst>
      <p:ext uri="{BB962C8B-B14F-4D97-AF65-F5344CB8AC3E}">
        <p14:creationId xmlns:p14="http://schemas.microsoft.com/office/powerpoint/2010/main" val="2991567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Connection Pooling</a:t>
            </a:r>
            <a:endParaRPr lang="en-US" dirty="0"/>
          </a:p>
        </p:txBody>
      </p:sp>
      <p:pic>
        <p:nvPicPr>
          <p:cNvPr id="4" name="Picture 3"/>
          <p:cNvPicPr>
            <a:picLocks noChangeAspect="1"/>
          </p:cNvPicPr>
          <p:nvPr/>
        </p:nvPicPr>
        <p:blipFill>
          <a:blip r:embed="rId2"/>
          <a:stretch>
            <a:fillRect/>
          </a:stretch>
        </p:blipFill>
        <p:spPr>
          <a:xfrm>
            <a:off x="604836" y="1838478"/>
            <a:ext cx="10982325" cy="1666875"/>
          </a:xfrm>
          <a:prstGeom prst="rect">
            <a:avLst/>
          </a:prstGeom>
        </p:spPr>
      </p:pic>
      <p:sp>
        <p:nvSpPr>
          <p:cNvPr id="5" name="TextBox 4"/>
          <p:cNvSpPr txBox="1"/>
          <p:nvPr/>
        </p:nvSpPr>
        <p:spPr>
          <a:xfrm>
            <a:off x="2293177" y="3653143"/>
            <a:ext cx="7792711" cy="2862322"/>
          </a:xfrm>
          <a:prstGeom prst="rect">
            <a:avLst/>
          </a:prstGeom>
          <a:noFill/>
        </p:spPr>
        <p:txBody>
          <a:bodyPr wrap="none" rtlCol="0">
            <a:spAutoFit/>
          </a:bodyPr>
          <a:lstStyle/>
          <a:p>
            <a:r>
              <a:rPr lang="en-US" dirty="0">
                <a:solidFill>
                  <a:schemeClr val="accent6"/>
                </a:solidFill>
              </a:rPr>
              <a:t>Cluster </a:t>
            </a:r>
            <a:r>
              <a:rPr lang="en-US" dirty="0" err="1">
                <a:solidFill>
                  <a:schemeClr val="accent6"/>
                </a:solidFill>
              </a:rPr>
              <a:t>cluster</a:t>
            </a:r>
            <a:r>
              <a:rPr lang="en-US" dirty="0">
                <a:solidFill>
                  <a:schemeClr val="accent6"/>
                </a:solidFill>
              </a:rPr>
              <a:t> = </a:t>
            </a:r>
            <a:r>
              <a:rPr lang="en-US" dirty="0" err="1">
                <a:solidFill>
                  <a:schemeClr val="accent6"/>
                </a:solidFill>
              </a:rPr>
              <a:t>Cluster.builder</a:t>
            </a:r>
            <a:r>
              <a:rPr lang="en-US" dirty="0">
                <a:solidFill>
                  <a:schemeClr val="accent6"/>
                </a:solidFill>
              </a:rPr>
              <a:t>()</a:t>
            </a:r>
          </a:p>
          <a:p>
            <a:r>
              <a:rPr lang="en-US" dirty="0">
                <a:solidFill>
                  <a:schemeClr val="accent6"/>
                </a:solidFill>
              </a:rPr>
              <a:t>    .</a:t>
            </a:r>
            <a:r>
              <a:rPr lang="en-US" dirty="0" err="1">
                <a:solidFill>
                  <a:schemeClr val="accent6"/>
                </a:solidFill>
              </a:rPr>
              <a:t>withContactPoints</a:t>
            </a:r>
            <a:r>
              <a:rPr lang="en-US" dirty="0">
                <a:solidFill>
                  <a:schemeClr val="accent6"/>
                </a:solidFill>
              </a:rPr>
              <a:t>("127.0.0.1")</a:t>
            </a:r>
          </a:p>
          <a:p>
            <a:r>
              <a:rPr lang="en-US" dirty="0">
                <a:solidFill>
                  <a:schemeClr val="accent6"/>
                </a:solidFill>
              </a:rPr>
              <a:t>    .</a:t>
            </a:r>
            <a:r>
              <a:rPr lang="en-US" dirty="0" err="1">
                <a:solidFill>
                  <a:schemeClr val="accent6"/>
                </a:solidFill>
              </a:rPr>
              <a:t>withPoolingOptions</a:t>
            </a:r>
            <a:r>
              <a:rPr lang="en-US" dirty="0">
                <a:solidFill>
                  <a:schemeClr val="accent6"/>
                </a:solidFill>
              </a:rPr>
              <a:t>(</a:t>
            </a:r>
            <a:r>
              <a:rPr lang="en-US" dirty="0" err="1">
                <a:solidFill>
                  <a:schemeClr val="accent6"/>
                </a:solidFill>
              </a:rPr>
              <a:t>poolingOptions</a:t>
            </a:r>
            <a:r>
              <a:rPr lang="en-US" dirty="0">
                <a:solidFill>
                  <a:schemeClr val="accent6"/>
                </a:solidFill>
              </a:rPr>
              <a:t>)</a:t>
            </a:r>
          </a:p>
          <a:p>
            <a:r>
              <a:rPr lang="en-US" dirty="0">
                <a:solidFill>
                  <a:schemeClr val="accent6"/>
                </a:solidFill>
              </a:rPr>
              <a:t>    .build();</a:t>
            </a:r>
          </a:p>
          <a:p>
            <a:r>
              <a:rPr lang="en-US" dirty="0" err="1">
                <a:solidFill>
                  <a:schemeClr val="accent6"/>
                </a:solidFill>
              </a:rPr>
              <a:t>PoolingOptions</a:t>
            </a:r>
            <a:r>
              <a:rPr lang="en-US" dirty="0">
                <a:solidFill>
                  <a:schemeClr val="accent6"/>
                </a:solidFill>
              </a:rPr>
              <a:t> </a:t>
            </a:r>
            <a:r>
              <a:rPr lang="en-US" dirty="0" err="1">
                <a:solidFill>
                  <a:schemeClr val="accent6"/>
                </a:solidFill>
              </a:rPr>
              <a:t>poolingOptions</a:t>
            </a:r>
            <a:r>
              <a:rPr lang="en-US" dirty="0">
                <a:solidFill>
                  <a:schemeClr val="accent6"/>
                </a:solidFill>
              </a:rPr>
              <a:t> = </a:t>
            </a:r>
            <a:r>
              <a:rPr lang="en-US" b="1" dirty="0" err="1">
                <a:solidFill>
                  <a:schemeClr val="accent6"/>
                </a:solidFill>
              </a:rPr>
              <a:t>cluster.getConfiguration</a:t>
            </a:r>
            <a:r>
              <a:rPr lang="en-US" b="1" dirty="0">
                <a:solidFill>
                  <a:schemeClr val="accent6"/>
                </a:solidFill>
              </a:rPr>
              <a:t>().</a:t>
            </a:r>
            <a:r>
              <a:rPr lang="en-US" b="1" dirty="0" err="1">
                <a:solidFill>
                  <a:schemeClr val="accent6"/>
                </a:solidFill>
              </a:rPr>
              <a:t>getPoolingOptions</a:t>
            </a:r>
            <a:r>
              <a:rPr lang="en-US" b="1" dirty="0">
                <a:solidFill>
                  <a:schemeClr val="accent6"/>
                </a:solidFill>
              </a:rPr>
              <a:t>();</a:t>
            </a:r>
          </a:p>
          <a:p>
            <a:r>
              <a:rPr lang="en-US" dirty="0" err="1">
                <a:solidFill>
                  <a:schemeClr val="accent6"/>
                </a:solidFill>
              </a:rPr>
              <a:t>poolingOptions</a:t>
            </a:r>
            <a:endParaRPr lang="en-US" dirty="0">
              <a:solidFill>
                <a:schemeClr val="accent6"/>
              </a:solidFill>
            </a:endParaRPr>
          </a:p>
          <a:p>
            <a:r>
              <a:rPr lang="en-US" dirty="0">
                <a:solidFill>
                  <a:schemeClr val="accent6"/>
                </a:solidFill>
              </a:rPr>
              <a:t>    .</a:t>
            </a:r>
            <a:r>
              <a:rPr lang="en-US" b="1" dirty="0" err="1">
                <a:solidFill>
                  <a:schemeClr val="accent6"/>
                </a:solidFill>
              </a:rPr>
              <a:t>setCoreConnectionsPerHost</a:t>
            </a:r>
            <a:r>
              <a:rPr lang="en-US" b="1" dirty="0">
                <a:solidFill>
                  <a:schemeClr val="accent6"/>
                </a:solidFill>
              </a:rPr>
              <a:t>(</a:t>
            </a:r>
            <a:r>
              <a:rPr lang="en-US" b="1" dirty="0" err="1">
                <a:solidFill>
                  <a:schemeClr val="accent6"/>
                </a:solidFill>
              </a:rPr>
              <a:t>HostDistance.LOCAL</a:t>
            </a:r>
            <a:r>
              <a:rPr lang="en-US" b="1" dirty="0">
                <a:solidFill>
                  <a:schemeClr val="accent6"/>
                </a:solidFill>
              </a:rPr>
              <a:t>,  4)</a:t>
            </a:r>
          </a:p>
          <a:p>
            <a:r>
              <a:rPr lang="en-US" b="1" dirty="0">
                <a:solidFill>
                  <a:schemeClr val="accent6"/>
                </a:solidFill>
              </a:rPr>
              <a:t>    .</a:t>
            </a:r>
            <a:r>
              <a:rPr lang="en-US" b="1" dirty="0" err="1">
                <a:solidFill>
                  <a:schemeClr val="accent6"/>
                </a:solidFill>
              </a:rPr>
              <a:t>setMaxConnectionsPerHost</a:t>
            </a:r>
            <a:r>
              <a:rPr lang="en-US" b="1" dirty="0">
                <a:solidFill>
                  <a:schemeClr val="accent6"/>
                </a:solidFill>
              </a:rPr>
              <a:t>( </a:t>
            </a:r>
            <a:r>
              <a:rPr lang="en-US" b="1" dirty="0" err="1">
                <a:solidFill>
                  <a:schemeClr val="accent6"/>
                </a:solidFill>
              </a:rPr>
              <a:t>HostDistance.LOCAL</a:t>
            </a:r>
            <a:r>
              <a:rPr lang="en-US" b="1" dirty="0">
                <a:solidFill>
                  <a:schemeClr val="accent6"/>
                </a:solidFill>
              </a:rPr>
              <a:t>, 10)</a:t>
            </a:r>
          </a:p>
          <a:p>
            <a:r>
              <a:rPr lang="en-US" b="1" dirty="0">
                <a:solidFill>
                  <a:schemeClr val="accent6"/>
                </a:solidFill>
              </a:rPr>
              <a:t>    .</a:t>
            </a:r>
            <a:r>
              <a:rPr lang="en-US" b="1" dirty="0" err="1">
                <a:solidFill>
                  <a:schemeClr val="accent6"/>
                </a:solidFill>
              </a:rPr>
              <a:t>setCoreConnectionsPerHost</a:t>
            </a:r>
            <a:r>
              <a:rPr lang="en-US" b="1" dirty="0">
                <a:solidFill>
                  <a:schemeClr val="accent6"/>
                </a:solidFill>
              </a:rPr>
              <a:t>(</a:t>
            </a:r>
            <a:r>
              <a:rPr lang="en-US" b="1" dirty="0" err="1">
                <a:solidFill>
                  <a:schemeClr val="accent6"/>
                </a:solidFill>
              </a:rPr>
              <a:t>HostDistance.REMOTE</a:t>
            </a:r>
            <a:r>
              <a:rPr lang="en-US" b="1" dirty="0">
                <a:solidFill>
                  <a:schemeClr val="accent6"/>
                </a:solidFill>
              </a:rPr>
              <a:t>, 2)</a:t>
            </a:r>
          </a:p>
          <a:p>
            <a:r>
              <a:rPr lang="en-US" b="1" dirty="0">
                <a:solidFill>
                  <a:schemeClr val="accent6"/>
                </a:solidFill>
              </a:rPr>
              <a:t>    .</a:t>
            </a:r>
            <a:r>
              <a:rPr lang="en-US" b="1" dirty="0" err="1">
                <a:solidFill>
                  <a:schemeClr val="accent6"/>
                </a:solidFill>
              </a:rPr>
              <a:t>setMaxConnectionsPerHost</a:t>
            </a:r>
            <a:r>
              <a:rPr lang="en-US" b="1" dirty="0">
                <a:solidFill>
                  <a:schemeClr val="accent6"/>
                </a:solidFill>
              </a:rPr>
              <a:t>( </a:t>
            </a:r>
            <a:r>
              <a:rPr lang="en-US" b="1" dirty="0" err="1">
                <a:solidFill>
                  <a:schemeClr val="accent6"/>
                </a:solidFill>
              </a:rPr>
              <a:t>HostDistance.REMOTE</a:t>
            </a:r>
            <a:r>
              <a:rPr lang="en-US" b="1" dirty="0">
                <a:solidFill>
                  <a:schemeClr val="accent6"/>
                </a:solidFill>
              </a:rPr>
              <a:t>, 4);</a:t>
            </a:r>
          </a:p>
        </p:txBody>
      </p:sp>
    </p:spTree>
    <p:extLst>
      <p:ext uri="{BB962C8B-B14F-4D97-AF65-F5344CB8AC3E}">
        <p14:creationId xmlns:p14="http://schemas.microsoft.com/office/powerpoint/2010/main" val="24336010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Data Modeling</a:t>
            </a:r>
          </a:p>
        </p:txBody>
      </p:sp>
      <p:sp>
        <p:nvSpPr>
          <p:cNvPr id="3" name="Content Placeholder 2"/>
          <p:cNvSpPr>
            <a:spLocks noGrp="1"/>
          </p:cNvSpPr>
          <p:nvPr>
            <p:ph idx="1"/>
          </p:nvPr>
        </p:nvSpPr>
        <p:spPr>
          <a:xfrm>
            <a:off x="838200" y="1390261"/>
            <a:ext cx="10515600" cy="5243804"/>
          </a:xfrm>
        </p:spPr>
        <p:txBody>
          <a:bodyPr>
            <a:normAutofit lnSpcReduction="10000"/>
          </a:bodyPr>
          <a:lstStyle/>
          <a:p>
            <a:r>
              <a:rPr lang="en-US" b="1" dirty="0" err="1"/>
              <a:t>Denormalize</a:t>
            </a:r>
            <a:r>
              <a:rPr lang="en-US" b="1" dirty="0"/>
              <a:t>, </a:t>
            </a:r>
            <a:r>
              <a:rPr lang="en-US" b="1" dirty="0" err="1"/>
              <a:t>denormalize</a:t>
            </a:r>
            <a:r>
              <a:rPr lang="en-US" b="1" dirty="0"/>
              <a:t>, and </a:t>
            </a:r>
            <a:r>
              <a:rPr lang="en-US" b="1" dirty="0" err="1"/>
              <a:t>denormalize</a:t>
            </a:r>
            <a:r>
              <a:rPr lang="en-US" dirty="0"/>
              <a:t>: Forget about old school 3NF in Cassandra; the fewer the network trips, the better the performance. </a:t>
            </a:r>
            <a:r>
              <a:rPr lang="en-US" dirty="0" err="1"/>
              <a:t>Denormalize</a:t>
            </a:r>
            <a:r>
              <a:rPr lang="en-US" dirty="0"/>
              <a:t> wherever you can for quicker retrieval. </a:t>
            </a:r>
          </a:p>
          <a:p>
            <a:endParaRPr lang="en-US" dirty="0"/>
          </a:p>
          <a:p>
            <a:r>
              <a:rPr lang="en-US" b="1" dirty="0"/>
              <a:t>One row, one machine</a:t>
            </a:r>
            <a:r>
              <a:rPr lang="en-US" dirty="0"/>
              <a:t>: Each row stays on one machine. Rows are not </a:t>
            </a:r>
            <a:r>
              <a:rPr lang="en-US" dirty="0" err="1"/>
              <a:t>sharded</a:t>
            </a:r>
            <a:r>
              <a:rPr lang="en-US" dirty="0"/>
              <a:t> across nodes.</a:t>
            </a:r>
          </a:p>
          <a:p>
            <a:endParaRPr lang="en-US" dirty="0"/>
          </a:p>
          <a:p>
            <a:r>
              <a:rPr lang="en-US" b="1" dirty="0"/>
              <a:t>From query to model</a:t>
            </a:r>
            <a:r>
              <a:rPr lang="en-US" dirty="0"/>
              <a:t>: Unlike RDBMS, where you model most of the tables with entities in the application and then run analytical queries to get data out of it, Cassandra has no such provision. So you may need to </a:t>
            </a:r>
            <a:r>
              <a:rPr lang="en-US" dirty="0" err="1"/>
              <a:t>denormalize</a:t>
            </a:r>
            <a:r>
              <a:rPr lang="en-US" dirty="0"/>
              <a:t> your model in such a way that all your queries stay limited to a bunch of simple commands such as get, slice, count, </a:t>
            </a:r>
            <a:r>
              <a:rPr lang="en-US" dirty="0" err="1"/>
              <a:t>multi_get</a:t>
            </a:r>
            <a:r>
              <a:rPr lang="en-US" dirty="0"/>
              <a:t>, and some simple indexed searches.</a:t>
            </a:r>
          </a:p>
        </p:txBody>
      </p:sp>
    </p:spTree>
    <p:extLst>
      <p:ext uri="{BB962C8B-B14F-4D97-AF65-F5344CB8AC3E}">
        <p14:creationId xmlns:p14="http://schemas.microsoft.com/office/powerpoint/2010/main" val="1726120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b="1" dirty="0"/>
              <a:t>Write Path</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8813" y="1958308"/>
            <a:ext cx="9072562" cy="3657599"/>
          </a:xfrm>
          <a:prstGeom prst="rect">
            <a:avLst/>
          </a:prstGeom>
          <a:noFill/>
          <a:ln>
            <a:noFill/>
          </a:ln>
        </p:spPr>
      </p:pic>
    </p:spTree>
    <p:extLst>
      <p:ext uri="{BB962C8B-B14F-4D97-AF65-F5344CB8AC3E}">
        <p14:creationId xmlns:p14="http://schemas.microsoft.com/office/powerpoint/2010/main" val="2453396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6366</TotalTime>
  <Words>5298</Words>
  <Application>Microsoft Office PowerPoint</Application>
  <PresentationFormat>Widescreen</PresentationFormat>
  <Paragraphs>484</Paragraphs>
  <Slides>88</Slides>
  <Notes>6</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88</vt:i4>
      </vt:variant>
    </vt:vector>
  </HeadingPairs>
  <TitlesOfParts>
    <vt:vector size="99" baseType="lpstr">
      <vt:lpstr>Arial</vt:lpstr>
      <vt:lpstr>Calibri</vt:lpstr>
      <vt:lpstr>Calibri Light</vt:lpstr>
      <vt:lpstr>Courier</vt:lpstr>
      <vt:lpstr>Helvetica</vt:lpstr>
      <vt:lpstr>Helvetica Neue</vt:lpstr>
      <vt:lpstr>Lucida Console</vt:lpstr>
      <vt:lpstr>新細明體</vt:lpstr>
      <vt:lpstr>Roboto Black</vt:lpstr>
      <vt:lpstr>Roboto Light</vt:lpstr>
      <vt:lpstr>Office Theme</vt:lpstr>
      <vt:lpstr>Apache Cassnadra</vt:lpstr>
      <vt:lpstr>Cassandra</vt:lpstr>
      <vt:lpstr>The History of Cassandra</vt:lpstr>
      <vt:lpstr>Apache Cassandra</vt:lpstr>
      <vt:lpstr>Cassandra Key Structures</vt:lpstr>
      <vt:lpstr>PowerPoint Presentation</vt:lpstr>
      <vt:lpstr>Ring representation</vt:lpstr>
      <vt:lpstr>Virtual nodes</vt:lpstr>
      <vt:lpstr>Write Path</vt:lpstr>
      <vt:lpstr>Read Path</vt:lpstr>
      <vt:lpstr>Read Path</vt:lpstr>
      <vt:lpstr>Cassandra Data Modeling </vt:lpstr>
      <vt:lpstr>Intro to Cassandra Data Model </vt:lpstr>
      <vt:lpstr>Cassandra Data Model</vt:lpstr>
      <vt:lpstr>CQL – Cassandra Query Language</vt:lpstr>
      <vt:lpstr>Installation </vt:lpstr>
      <vt:lpstr>Cassandra Config Properties</vt:lpstr>
      <vt:lpstr>Cassandra Data Directories</vt:lpstr>
      <vt:lpstr>Installing Cassandra!</vt:lpstr>
      <vt:lpstr>Cassandra Data Modeling</vt:lpstr>
      <vt:lpstr>Data types</vt:lpstr>
      <vt:lpstr>Data types</vt:lpstr>
      <vt:lpstr>The primary index</vt:lpstr>
      <vt:lpstr>Creating a keyspace</vt:lpstr>
      <vt:lpstr>Altering a keyspace</vt:lpstr>
      <vt:lpstr>Creating a table</vt:lpstr>
      <vt:lpstr>Counter Cell</vt:lpstr>
      <vt:lpstr>Secondary Index</vt:lpstr>
      <vt:lpstr>Secondary Index</vt:lpstr>
      <vt:lpstr>Updating a Row</vt:lpstr>
      <vt:lpstr>Delete a Row</vt:lpstr>
      <vt:lpstr>Executing the BATCH statement</vt:lpstr>
      <vt:lpstr>Other CQL commands</vt:lpstr>
      <vt:lpstr>Tunable Consistency</vt:lpstr>
      <vt:lpstr>Tunable Consistency</vt:lpstr>
      <vt:lpstr>strong consistency</vt:lpstr>
      <vt:lpstr>Cassandra Component</vt:lpstr>
      <vt:lpstr>Cassandra Internal</vt:lpstr>
      <vt:lpstr>Write Request</vt:lpstr>
      <vt:lpstr>Cassandra Component</vt:lpstr>
      <vt:lpstr>Cassandra Internal</vt:lpstr>
      <vt:lpstr>Compaction</vt:lpstr>
      <vt:lpstr>The read path</vt:lpstr>
      <vt:lpstr>Memtable</vt:lpstr>
      <vt:lpstr>Memtable</vt:lpstr>
      <vt:lpstr>Row cache</vt:lpstr>
      <vt:lpstr>Bloom filter</vt:lpstr>
      <vt:lpstr>Key cache</vt:lpstr>
      <vt:lpstr>Row cache and Key cache request flow</vt:lpstr>
      <vt:lpstr>Partition summary</vt:lpstr>
      <vt:lpstr>Partition index</vt:lpstr>
      <vt:lpstr>Compression offset map</vt:lpstr>
      <vt:lpstr>Data Read Flow</vt:lpstr>
      <vt:lpstr>Cassandra repair mechanisms</vt:lpstr>
      <vt:lpstr>Hinted handoff</vt:lpstr>
      <vt:lpstr>Write Request</vt:lpstr>
      <vt:lpstr>Read repair</vt:lpstr>
      <vt:lpstr>Anti-entropy repair</vt:lpstr>
      <vt:lpstr>Merkle trees</vt:lpstr>
      <vt:lpstr>Data Distribution in Cassandra</vt:lpstr>
      <vt:lpstr>Data Distribution in Cassandra</vt:lpstr>
      <vt:lpstr>Virtual Nodes</vt:lpstr>
      <vt:lpstr>Virtual Nodes and Replication</vt:lpstr>
      <vt:lpstr>Partitioner</vt:lpstr>
      <vt:lpstr>Multi datacenter cluster</vt:lpstr>
      <vt:lpstr>Snitch</vt:lpstr>
      <vt:lpstr>Replication strategy</vt:lpstr>
      <vt:lpstr>Replication - Network Topology Strategy</vt:lpstr>
      <vt:lpstr>Distributed deletion</vt:lpstr>
      <vt:lpstr>Table configuration options</vt:lpstr>
      <vt:lpstr>Table properties</vt:lpstr>
      <vt:lpstr>Table configuration options</vt:lpstr>
      <vt:lpstr>COMPACTION</vt:lpstr>
      <vt:lpstr>Compression properties</vt:lpstr>
      <vt:lpstr>Java Heap Setting </vt:lpstr>
      <vt:lpstr>cassandra-stress Tool</vt:lpstr>
      <vt:lpstr>Nodetool </vt:lpstr>
      <vt:lpstr>Application Development</vt:lpstr>
      <vt:lpstr>Cluster API</vt:lpstr>
      <vt:lpstr>Querying</vt:lpstr>
      <vt:lpstr>QueryBuilder API</vt:lpstr>
      <vt:lpstr>Asynchronous Querying</vt:lpstr>
      <vt:lpstr>Driver policies</vt:lpstr>
      <vt:lpstr>Load-balancing policy</vt:lpstr>
      <vt:lpstr>Retry Policy</vt:lpstr>
      <vt:lpstr>PowerPoint Presentation</vt:lpstr>
      <vt:lpstr>Connection Pooling</vt:lpstr>
      <vt:lpstr>Cassandra Data Modeling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MohammadReza Khorrami</cp:lastModifiedBy>
  <cp:revision>104</cp:revision>
  <dcterms:created xsi:type="dcterms:W3CDTF">2017-08-02T19:16:12Z</dcterms:created>
  <dcterms:modified xsi:type="dcterms:W3CDTF">2023-08-28T03:46:54Z</dcterms:modified>
</cp:coreProperties>
</file>